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handoutMasterIdLst>
    <p:handoutMasterId r:id="rId44"/>
  </p:handoutMasterIdLst>
  <p:sldIdLst>
    <p:sldId id="256" r:id="rId2"/>
    <p:sldId id="297" r:id="rId3"/>
    <p:sldId id="304" r:id="rId4"/>
    <p:sldId id="257" r:id="rId5"/>
    <p:sldId id="258" r:id="rId6"/>
    <p:sldId id="281" r:id="rId7"/>
    <p:sldId id="282" r:id="rId8"/>
    <p:sldId id="289" r:id="rId9"/>
    <p:sldId id="259" r:id="rId10"/>
    <p:sldId id="260" r:id="rId11"/>
    <p:sldId id="261" r:id="rId12"/>
    <p:sldId id="285" r:id="rId13"/>
    <p:sldId id="290" r:id="rId14"/>
    <p:sldId id="295" r:id="rId15"/>
    <p:sldId id="296" r:id="rId16"/>
    <p:sldId id="293" r:id="rId17"/>
    <p:sldId id="294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2" r:id="rId28"/>
    <p:sldId id="273" r:id="rId29"/>
    <p:sldId id="274" r:id="rId30"/>
    <p:sldId id="275" r:id="rId31"/>
    <p:sldId id="283" r:id="rId32"/>
    <p:sldId id="276" r:id="rId33"/>
    <p:sldId id="284" r:id="rId34"/>
    <p:sldId id="301" r:id="rId35"/>
    <p:sldId id="302" r:id="rId36"/>
    <p:sldId id="277" r:id="rId37"/>
    <p:sldId id="278" r:id="rId38"/>
    <p:sldId id="303" r:id="rId39"/>
    <p:sldId id="279" r:id="rId40"/>
    <p:sldId id="287" r:id="rId41"/>
    <p:sldId id="291" r:id="rId42"/>
    <p:sldId id="288" r:id="rId4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  <a:srgbClr val="EE3E3E"/>
    <a:srgbClr val="51CCED"/>
    <a:srgbClr val="8BDDF3"/>
    <a:srgbClr val="9B6A53"/>
    <a:srgbClr val="027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7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291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EC38CB-C988-421A-8155-469D93ED2EE1}" type="datetimeFigureOut">
              <a:rPr lang="zh-TW" altLang="en-US" smtClean="0"/>
              <a:pPr/>
              <a:t>2017/9/18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263A7A-DF40-4EC6-8D8A-1B8FFFAA806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32342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bg>
      <p:bgPr>
        <a:solidFill>
          <a:srgbClr val="51CC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2637975" y="-72008"/>
            <a:ext cx="396875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3" name="直線接點 22"/>
          <p:cNvCxnSpPr/>
          <p:nvPr userDrawn="1"/>
        </p:nvCxnSpPr>
        <p:spPr>
          <a:xfrm flipH="1">
            <a:off x="1187624" y="1916832"/>
            <a:ext cx="288032" cy="72008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 userDrawn="1"/>
        </p:nvCxnSpPr>
        <p:spPr>
          <a:xfrm>
            <a:off x="1979712" y="1916832"/>
            <a:ext cx="0" cy="79208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/>
          <p:cNvCxnSpPr/>
          <p:nvPr userDrawn="1"/>
        </p:nvCxnSpPr>
        <p:spPr>
          <a:xfrm>
            <a:off x="2411760" y="1916832"/>
            <a:ext cx="288032" cy="72008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/>
          </a:blip>
          <a:srcRect r="37434"/>
          <a:stretch>
            <a:fillRect/>
          </a:stretch>
        </p:blipFill>
        <p:spPr bwMode="auto">
          <a:xfrm flipH="1">
            <a:off x="0" y="4797152"/>
            <a:ext cx="992427" cy="1114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8" name="直線接點 37"/>
          <p:cNvCxnSpPr/>
          <p:nvPr userDrawn="1"/>
        </p:nvCxnSpPr>
        <p:spPr>
          <a:xfrm flipH="1">
            <a:off x="2915816" y="3429000"/>
            <a:ext cx="648072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群組 17"/>
          <p:cNvGrpSpPr/>
          <p:nvPr userDrawn="1"/>
        </p:nvGrpSpPr>
        <p:grpSpPr>
          <a:xfrm>
            <a:off x="539552" y="2636912"/>
            <a:ext cx="2880320" cy="4221088"/>
            <a:chOff x="1043608" y="2399658"/>
            <a:chExt cx="2808312" cy="4458342"/>
          </a:xfrm>
        </p:grpSpPr>
        <p:cxnSp>
          <p:nvCxnSpPr>
            <p:cNvPr id="10" name="直線接點 9"/>
            <p:cNvCxnSpPr/>
            <p:nvPr userDrawn="1"/>
          </p:nvCxnSpPr>
          <p:spPr>
            <a:xfrm>
              <a:off x="1835696" y="3789040"/>
              <a:ext cx="0" cy="3068960"/>
            </a:xfrm>
            <a:prstGeom prst="line">
              <a:avLst/>
            </a:prstGeom>
            <a:ln w="76200">
              <a:solidFill>
                <a:srgbClr val="0277BD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21" descr="https://www.dcard.tw/img/favicon_144.png"/>
            <p:cNvPicPr>
              <a:picLocks noChangeAspect="1" noChangeArrowheads="1"/>
            </p:cNvPicPr>
            <p:nvPr userDrawn="1"/>
          </p:nvPicPr>
          <p:blipFill>
            <a:blip r:embed="rId4" cstate="print">
              <a:lum bright="10000"/>
            </a:blip>
            <a:srcRect/>
            <a:stretch>
              <a:fillRect/>
            </a:stretch>
          </p:blipFill>
          <p:spPr bwMode="auto">
            <a:xfrm>
              <a:off x="1521892" y="5635475"/>
              <a:ext cx="673844" cy="673845"/>
            </a:xfrm>
            <a:prstGeom prst="rect">
              <a:avLst/>
            </a:prstGeom>
            <a:noFill/>
          </p:spPr>
        </p:pic>
        <p:cxnSp>
          <p:nvCxnSpPr>
            <p:cNvPr id="12" name="直線接點 11"/>
            <p:cNvCxnSpPr/>
            <p:nvPr userDrawn="1"/>
          </p:nvCxnSpPr>
          <p:spPr>
            <a:xfrm>
              <a:off x="2267744" y="3789040"/>
              <a:ext cx="0" cy="3068960"/>
            </a:xfrm>
            <a:prstGeom prst="line">
              <a:avLst/>
            </a:prstGeom>
            <a:ln w="76200">
              <a:solidFill>
                <a:srgbClr val="EE3E3E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7"/>
            <p:cNvPicPr>
              <a:picLocks noChangeAspect="1" noChangeArrowheads="1"/>
            </p:cNvPicPr>
            <p:nvPr userDrawn="1"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/>
            </a:blip>
            <a:srcRect/>
            <a:stretch>
              <a:fillRect/>
            </a:stretch>
          </p:blipFill>
          <p:spPr bwMode="auto">
            <a:xfrm>
              <a:off x="1907704" y="5013176"/>
              <a:ext cx="720080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4" name="直線接點 13"/>
            <p:cNvCxnSpPr/>
            <p:nvPr userDrawn="1"/>
          </p:nvCxnSpPr>
          <p:spPr>
            <a:xfrm>
              <a:off x="2699792" y="3789040"/>
              <a:ext cx="0" cy="3068960"/>
            </a:xfrm>
            <a:prstGeom prst="line">
              <a:avLst/>
            </a:prstGeom>
            <a:ln w="76200">
              <a:solidFill>
                <a:srgbClr val="9B6A53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9" descr="https://encrypted-tbn1.gstatic.com/images?q=tbn:ANd9GcQlo_ETfkAG-FeFLg5CpaJFR4gSZ1A94C2XAzkGPBHPr6kUszo9"/>
            <p:cNvPicPr>
              <a:picLocks noChangeAspect="1" noChangeArrowheads="1"/>
            </p:cNvPicPr>
            <p:nvPr userDrawn="1"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"/>
            </a:blip>
            <a:srcRect/>
            <a:stretch>
              <a:fillRect/>
            </a:stretch>
          </p:blipFill>
          <p:spPr bwMode="auto">
            <a:xfrm>
              <a:off x="2207613" y="4416912"/>
              <a:ext cx="1030265" cy="772052"/>
            </a:xfrm>
            <a:prstGeom prst="rect">
              <a:avLst/>
            </a:prstGeom>
            <a:noFill/>
          </p:spPr>
        </p:pic>
        <p:cxnSp>
          <p:nvCxnSpPr>
            <p:cNvPr id="16" name="直線接點 15"/>
            <p:cNvCxnSpPr/>
            <p:nvPr userDrawn="1"/>
          </p:nvCxnSpPr>
          <p:spPr>
            <a:xfrm>
              <a:off x="3131840" y="3789040"/>
              <a:ext cx="0" cy="3068960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群組 7"/>
            <p:cNvGrpSpPr/>
            <p:nvPr userDrawn="1"/>
          </p:nvGrpSpPr>
          <p:grpSpPr>
            <a:xfrm>
              <a:off x="1043608" y="2399658"/>
              <a:ext cx="2808312" cy="1605406"/>
              <a:chOff x="708124" y="2183225"/>
              <a:chExt cx="5636613" cy="3406015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 userDrawn="1"/>
            </p:nvPicPr>
            <p:blipFill>
              <a:blip r:embed="rId7" cstate="print">
                <a:lum bright="10000"/>
              </a:blip>
              <a:srcRect l="8454" t="30577" r="7008" b="18339"/>
              <a:stretch>
                <a:fillRect/>
              </a:stretch>
            </p:blipFill>
            <p:spPr bwMode="auto">
              <a:xfrm>
                <a:off x="708124" y="2183225"/>
                <a:ext cx="5636613" cy="34060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" name="Picture 9" descr="C:\Users\EW\Desktop\noun_166991_cc.png"/>
              <p:cNvPicPr>
                <a:picLocks noChangeAspect="1" noChangeArrowheads="1"/>
              </p:cNvPicPr>
              <p:nvPr userDrawn="1"/>
            </p:nvPicPr>
            <p:blipFill>
              <a:blip r:embed="rId8" cstate="print">
                <a:lum bright="10000"/>
              </a:blip>
              <a:srcRect b="15487"/>
              <a:stretch>
                <a:fillRect/>
              </a:stretch>
            </p:blipFill>
            <p:spPr bwMode="auto">
              <a:xfrm>
                <a:off x="2195736" y="2780928"/>
                <a:ext cx="2592288" cy="2190808"/>
              </a:xfrm>
              <a:prstGeom prst="rect">
                <a:avLst/>
              </a:prstGeom>
              <a:noFill/>
              <a:scene3d>
                <a:camera prst="isometricOffAxis1Right"/>
                <a:lightRig rig="threePt" dir="t"/>
              </a:scene3d>
            </p:spPr>
          </p:pic>
        </p:grpSp>
        <p:sp>
          <p:nvSpPr>
            <p:cNvPr id="17" name="文字方塊 16"/>
            <p:cNvSpPr txBox="1"/>
            <p:nvPr userDrawn="1"/>
          </p:nvSpPr>
          <p:spPr>
            <a:xfrm>
              <a:off x="2725564" y="3933056"/>
              <a:ext cx="9823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200" b="1" dirty="0" smtClean="0">
                  <a:latin typeface="AR CENA" pitchFamily="2" charset="0"/>
                </a:rPr>
                <a:t>PTT</a:t>
              </a:r>
              <a:endParaRPr lang="zh-TW" altLang="en-US" sz="3200" b="1" dirty="0">
                <a:latin typeface="AR CENA" pitchFamily="2" charset="0"/>
              </a:endParaRPr>
            </a:p>
          </p:txBody>
        </p:sp>
      </p:grpSp>
      <p:pic>
        <p:nvPicPr>
          <p:cNvPr id="41" name="Picture 4"/>
          <p:cNvPicPr>
            <a:picLocks noChangeAspect="1" noChangeArrowheads="1"/>
          </p:cNvPicPr>
          <p:nvPr userDrawn="1"/>
        </p:nvPicPr>
        <p:blipFill>
          <a:blip r:embed="rId9" cstate="print">
            <a:clrChange>
              <a:clrFrom>
                <a:srgbClr val="9B6A53"/>
              </a:clrFrom>
              <a:clrTo>
                <a:srgbClr val="9B6A53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10000"/>
          </a:blip>
          <a:srcRect/>
          <a:stretch>
            <a:fillRect/>
          </a:stretch>
        </p:blipFill>
        <p:spPr bwMode="auto">
          <a:xfrm flipH="1">
            <a:off x="3491880" y="3068960"/>
            <a:ext cx="1008112" cy="74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8" name="群組 47"/>
          <p:cNvGrpSpPr/>
          <p:nvPr userDrawn="1"/>
        </p:nvGrpSpPr>
        <p:grpSpPr>
          <a:xfrm flipH="1">
            <a:off x="8100392" y="6281936"/>
            <a:ext cx="792088" cy="576064"/>
            <a:chOff x="4387948" y="4941168"/>
            <a:chExt cx="1984252" cy="1440160"/>
          </a:xfrm>
        </p:grpSpPr>
        <p:pic>
          <p:nvPicPr>
            <p:cNvPr id="45" name="Picture 7"/>
            <p:cNvPicPr>
              <a:picLocks noChangeAspect="1" noChangeArrowheads="1"/>
            </p:cNvPicPr>
            <p:nvPr userDrawn="1"/>
          </p:nvPicPr>
          <p:blipFill>
            <a:blip r:embed="rId10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 bright="10000"/>
            </a:blip>
            <a:srcRect r="37434"/>
            <a:stretch>
              <a:fillRect/>
            </a:stretch>
          </p:blipFill>
          <p:spPr bwMode="auto">
            <a:xfrm>
              <a:off x="4387948" y="5185457"/>
              <a:ext cx="792088" cy="1114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2" name="Picture 8"/>
            <p:cNvPicPr>
              <a:picLocks noChangeAspect="1" noChangeArrowheads="1"/>
            </p:cNvPicPr>
            <p:nvPr userDrawn="1"/>
          </p:nvPicPr>
          <p:blipFill>
            <a:blip r:embed="rId11" cstate="print">
              <a:lum bright="10000"/>
            </a:blip>
            <a:srcRect/>
            <a:stretch>
              <a:fillRect/>
            </a:stretch>
          </p:blipFill>
          <p:spPr bwMode="auto">
            <a:xfrm flipH="1">
              <a:off x="4716016" y="4941168"/>
              <a:ext cx="1656184" cy="144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53" name="Picture 4" descr="https://fbcdn-sphotos-b-a.akamaihd.net/hphotos-ak-xpf1/v/t34.0-12/12207927_1178415052172555_406852732_n.jpg?oh=456cb2cf7ce180928996a0732dcb41b5&amp;oe=5653C75B&amp;__gda__=1448407307_4c4f8dcd73cd9d467b5b007f752fef90"/>
          <p:cNvPicPr>
            <a:picLocks noChangeAspect="1" noChangeArrowheads="1"/>
          </p:cNvPicPr>
          <p:nvPr userDrawn="1"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02" t="15426" r="39983" b="20299"/>
          <a:stretch>
            <a:fillRect/>
          </a:stretch>
        </p:blipFill>
        <p:spPr bwMode="auto">
          <a:xfrm>
            <a:off x="3779912" y="1052736"/>
            <a:ext cx="888071" cy="822288"/>
          </a:xfrm>
          <a:prstGeom prst="rect">
            <a:avLst/>
          </a:prstGeom>
          <a:noFill/>
        </p:spPr>
      </p:pic>
      <p:sp>
        <p:nvSpPr>
          <p:cNvPr id="55" name="圓角矩形 54"/>
          <p:cNvSpPr/>
          <p:nvPr userDrawn="1"/>
        </p:nvSpPr>
        <p:spPr>
          <a:xfrm>
            <a:off x="3491880" y="548680"/>
            <a:ext cx="5652120" cy="1872208"/>
          </a:xfrm>
          <a:prstGeom prst="round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8" name="圓角矩形 57"/>
          <p:cNvSpPr/>
          <p:nvPr userDrawn="1"/>
        </p:nvSpPr>
        <p:spPr>
          <a:xfrm>
            <a:off x="3347864" y="3140968"/>
            <a:ext cx="5796136" cy="3168352"/>
          </a:xfrm>
          <a:prstGeom prst="roundRect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49" name="群組 48"/>
          <p:cNvGrpSpPr/>
          <p:nvPr userDrawn="1"/>
        </p:nvGrpSpPr>
        <p:grpSpPr>
          <a:xfrm>
            <a:off x="3059832" y="5229200"/>
            <a:ext cx="1944216" cy="1440160"/>
            <a:chOff x="4387948" y="4941168"/>
            <a:chExt cx="1984252" cy="1440160"/>
          </a:xfrm>
        </p:grpSpPr>
        <p:pic>
          <p:nvPicPr>
            <p:cNvPr id="50" name="Picture 7"/>
            <p:cNvPicPr>
              <a:picLocks noChangeAspect="1" noChangeArrowheads="1"/>
            </p:cNvPicPr>
            <p:nvPr userDrawn="1"/>
          </p:nvPicPr>
          <p:blipFill>
            <a:blip r:embed="rId1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 bright="10000"/>
            </a:blip>
            <a:srcRect r="37434"/>
            <a:stretch>
              <a:fillRect/>
            </a:stretch>
          </p:blipFill>
          <p:spPr bwMode="auto">
            <a:xfrm>
              <a:off x="4387948" y="5185457"/>
              <a:ext cx="792088" cy="1114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12700"/>
            </a:effectLst>
          </p:spPr>
        </p:pic>
        <p:pic>
          <p:nvPicPr>
            <p:cNvPr id="51" name="Picture 8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10000"/>
            </a:blip>
            <a:srcRect/>
            <a:stretch>
              <a:fillRect/>
            </a:stretch>
          </p:blipFill>
          <p:spPr bwMode="auto">
            <a:xfrm flipH="1">
              <a:off x="4716016" y="4941168"/>
              <a:ext cx="1656184" cy="144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12700"/>
            </a:effectLst>
          </p:spPr>
        </p:pic>
      </p:grp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15" cstate="print">
            <a:clrChange>
              <a:clrFrom>
                <a:srgbClr val="9B6A53"/>
              </a:clrFrom>
              <a:clrTo>
                <a:srgbClr val="9B6A53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 flipH="1">
            <a:off x="323528" y="0"/>
            <a:ext cx="3384376" cy="250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標題 1"/>
          <p:cNvSpPr>
            <a:spLocks noGrp="1"/>
          </p:cNvSpPr>
          <p:nvPr>
            <p:ph type="title" hasCustomPrompt="1"/>
          </p:nvPr>
        </p:nvSpPr>
        <p:spPr>
          <a:xfrm>
            <a:off x="4860032" y="2924944"/>
            <a:ext cx="3347864" cy="8367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單元名稱</a:t>
            </a:r>
            <a:endParaRPr lang="zh-TW" altLang="en-US" dirty="0"/>
          </a:p>
        </p:txBody>
      </p:sp>
      <p:sp>
        <p:nvSpPr>
          <p:cNvPr id="46" name="文字版面配置區 45"/>
          <p:cNvSpPr>
            <a:spLocks noGrp="1"/>
          </p:cNvSpPr>
          <p:nvPr>
            <p:ph type="body" sz="quarter" idx="10" hasCustomPrompt="1"/>
          </p:nvPr>
        </p:nvSpPr>
        <p:spPr>
          <a:xfrm>
            <a:off x="3648807" y="984023"/>
            <a:ext cx="5364088" cy="936625"/>
          </a:xfrm>
        </p:spPr>
        <p:txBody>
          <a:bodyPr>
            <a:noAutofit/>
          </a:bodyPr>
          <a:lstStyle>
            <a:lvl1pPr algn="ctr">
              <a:buNone/>
              <a:defRPr sz="5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defRPr>
            </a:lvl1pPr>
          </a:lstStyle>
          <a:p>
            <a:pPr lvl="0"/>
            <a:r>
              <a:rPr lang="zh-TW" altLang="en-US" dirty="0" smtClean="0"/>
              <a:t>課程標題</a:t>
            </a:r>
            <a:endParaRPr lang="zh-TW" altLang="en-US" dirty="0"/>
          </a:p>
        </p:txBody>
      </p:sp>
      <p:sp>
        <p:nvSpPr>
          <p:cNvPr id="44" name="文字版面配置區 43"/>
          <p:cNvSpPr>
            <a:spLocks noGrp="1"/>
          </p:cNvSpPr>
          <p:nvPr>
            <p:ph type="body" sz="quarter" idx="11" hasCustomPrompt="1"/>
          </p:nvPr>
        </p:nvSpPr>
        <p:spPr>
          <a:xfrm>
            <a:off x="4860032" y="4149080"/>
            <a:ext cx="3384376" cy="792163"/>
          </a:xfr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zh-TW" altLang="en-US" sz="3600" b="1" kern="12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+mj-cs"/>
              </a:defRPr>
            </a:lvl1pPr>
          </a:lstStyle>
          <a:p>
            <a:pPr lvl="0"/>
            <a:r>
              <a:rPr lang="zh-TW" altLang="en-US" dirty="0" smtClean="0"/>
              <a:t>授課老師</a:t>
            </a:r>
            <a:endParaRPr lang="zh-TW" altLang="en-US" dirty="0"/>
          </a:p>
        </p:txBody>
      </p:sp>
      <p:sp>
        <p:nvSpPr>
          <p:cNvPr id="52" name="文字版面配置區 51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32" y="5373216"/>
            <a:ext cx="3456384" cy="720749"/>
          </a:xfrm>
        </p:spPr>
        <p:txBody>
          <a:bodyPr>
            <a:normAutofit/>
          </a:bodyPr>
          <a:lstStyle>
            <a:lvl1pPr algn="ctr">
              <a:buNone/>
              <a:defRPr lang="zh-TW" altLang="en-US" sz="3600" b="1" kern="12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+mj-cs"/>
              </a:defRPr>
            </a:lvl1pPr>
          </a:lstStyle>
          <a:p>
            <a:pPr lvl="0"/>
            <a:r>
              <a:rPr lang="zh-TW" altLang="en-US" dirty="0" smtClean="0"/>
              <a:t>助教名稱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上彎箭號 45"/>
          <p:cNvSpPr/>
          <p:nvPr userDrawn="1"/>
        </p:nvSpPr>
        <p:spPr>
          <a:xfrm flipH="1">
            <a:off x="-1116632" y="1268760"/>
            <a:ext cx="10729192" cy="5589240"/>
          </a:xfrm>
          <a:prstGeom prst="bentUpArrow">
            <a:avLst>
              <a:gd name="adj1" fmla="val 9429"/>
              <a:gd name="adj2" fmla="val 20891"/>
              <a:gd name="adj3" fmla="val 20674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上彎箭號 46"/>
          <p:cNvSpPr/>
          <p:nvPr userDrawn="1"/>
        </p:nvSpPr>
        <p:spPr>
          <a:xfrm flipH="1">
            <a:off x="-612576" y="2060848"/>
            <a:ext cx="10260632" cy="4509120"/>
          </a:xfrm>
          <a:prstGeom prst="bentUpArrow">
            <a:avLst>
              <a:gd name="adj1" fmla="val 9429"/>
              <a:gd name="adj2" fmla="val 20891"/>
              <a:gd name="adj3" fmla="val 20674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上彎箭號 47"/>
          <p:cNvSpPr/>
          <p:nvPr userDrawn="1"/>
        </p:nvSpPr>
        <p:spPr>
          <a:xfrm flipH="1">
            <a:off x="-252536" y="2924944"/>
            <a:ext cx="9937104" cy="3429000"/>
          </a:xfrm>
          <a:prstGeom prst="bentUpArrow">
            <a:avLst>
              <a:gd name="adj1" fmla="val 9429"/>
              <a:gd name="adj2" fmla="val 20891"/>
              <a:gd name="adj3" fmla="val 20674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內容版面配置區 2"/>
          <p:cNvSpPr>
            <a:spLocks noGrp="1"/>
          </p:cNvSpPr>
          <p:nvPr>
            <p:ph idx="1"/>
          </p:nvPr>
        </p:nvSpPr>
        <p:spPr>
          <a:xfrm>
            <a:off x="899592" y="1412776"/>
            <a:ext cx="8100392" cy="4353347"/>
          </a:xfrm>
          <a:solidFill>
            <a:schemeClr val="accent6">
              <a:lumMod val="60000"/>
              <a:lumOff val="40000"/>
              <a:alpha val="12000"/>
            </a:schemeClr>
          </a:solidFill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pic>
        <p:nvPicPr>
          <p:cNvPr id="35" name="Picture 3" descr="C:\Users\solopig123\Downloads\noun_108507_cc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5441" b="34880"/>
          <a:stretch>
            <a:fillRect/>
          </a:stretch>
        </p:blipFill>
        <p:spPr bwMode="auto">
          <a:xfrm>
            <a:off x="7596336" y="5661248"/>
            <a:ext cx="1390464" cy="690773"/>
          </a:xfrm>
          <a:prstGeom prst="rect">
            <a:avLst/>
          </a:prstGeom>
          <a:noFill/>
        </p:spPr>
      </p:pic>
      <p:grpSp>
        <p:nvGrpSpPr>
          <p:cNvPr id="36" name="群組 35"/>
          <p:cNvGrpSpPr/>
          <p:nvPr userDrawn="1"/>
        </p:nvGrpSpPr>
        <p:grpSpPr>
          <a:xfrm>
            <a:off x="0" y="0"/>
            <a:ext cx="9144000" cy="1196752"/>
            <a:chOff x="0" y="0"/>
            <a:chExt cx="9144000" cy="836712"/>
          </a:xfrm>
          <a:solidFill>
            <a:srgbClr val="51CCED"/>
          </a:solidFill>
        </p:grpSpPr>
        <p:sp>
          <p:nvSpPr>
            <p:cNvPr id="37" name="矩形 36"/>
            <p:cNvSpPr/>
            <p:nvPr userDrawn="1"/>
          </p:nvSpPr>
          <p:spPr>
            <a:xfrm>
              <a:off x="0" y="0"/>
              <a:ext cx="3203848" cy="83671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8" name="直角三角形 37"/>
            <p:cNvSpPr/>
            <p:nvPr userDrawn="1"/>
          </p:nvSpPr>
          <p:spPr>
            <a:xfrm flipV="1">
              <a:off x="3203848" y="0"/>
              <a:ext cx="1152128" cy="83671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9" name="矩形 38"/>
            <p:cNvSpPr/>
            <p:nvPr userDrawn="1"/>
          </p:nvSpPr>
          <p:spPr>
            <a:xfrm>
              <a:off x="4067944" y="0"/>
              <a:ext cx="5076056" cy="1886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40" name="標題 1"/>
          <p:cNvSpPr>
            <a:spLocks noGrp="1"/>
          </p:cNvSpPr>
          <p:nvPr>
            <p:ph type="title"/>
          </p:nvPr>
        </p:nvSpPr>
        <p:spPr>
          <a:xfrm>
            <a:off x="0" y="188640"/>
            <a:ext cx="3347864" cy="8367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pic>
        <p:nvPicPr>
          <p:cNvPr id="41" name="Picture 2" descr="C:\Users\solopig123\Downloads\noun_192573_cc.png"/>
          <p:cNvPicPr>
            <a:picLocks noChangeAspect="1" noChangeArrowheads="1"/>
          </p:cNvPicPr>
          <p:nvPr userDrawn="1"/>
        </p:nvPicPr>
        <p:blipFill>
          <a:blip r:embed="rId3" cstate="print">
            <a:lum bright="20000"/>
          </a:blip>
          <a:srcRect b="13281"/>
          <a:stretch>
            <a:fillRect/>
          </a:stretch>
        </p:blipFill>
        <p:spPr bwMode="auto">
          <a:xfrm>
            <a:off x="7092280" y="4828979"/>
            <a:ext cx="2339752" cy="2029021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2320" y="3933056"/>
            <a:ext cx="169168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09DF1-C8C8-4FD2-8CF2-DB6A0FE29A1E}" type="datetimeFigureOut">
              <a:rPr lang="zh-TW" altLang="en-US" smtClean="0"/>
              <a:pPr/>
              <a:t>2017/9/18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C2920-AAF2-43C9-86E1-A496D32E08F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3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www.facebook.com/lookback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Qwa-MysLh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hinesege.org.tw/geonline/html/page4/publish_pub.php?Pub_Sn=149&amp;Sn=2199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://get.aca.ntu.edu.tw/getcdb/handle/getcdb/310791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hinesege.org.tw/geonline/html/page4/publish_pub.php?Pub_Sn=153&amp;Sn=2261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whogovernstw.org/" TargetMode="External"/><Relationship Id="rId3" Type="http://schemas.openxmlformats.org/officeDocument/2006/relationships/hyperlink" Target="http://ivod.ly.gov.tw/" TargetMode="External"/><Relationship Id="rId7" Type="http://schemas.openxmlformats.org/officeDocument/2006/relationships/hyperlink" Target="http://watchout.tw/" TargetMode="External"/><Relationship Id="rId2" Type="http://schemas.openxmlformats.org/officeDocument/2006/relationships/hyperlink" Target="http://www.gov.tw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0v.tw/zh-TW/index.html" TargetMode="External"/><Relationship Id="rId5" Type="http://schemas.openxmlformats.org/officeDocument/2006/relationships/hyperlink" Target="http://ivoter.tw/" TargetMode="External"/><Relationship Id="rId10" Type="http://schemas.openxmlformats.org/officeDocument/2006/relationships/hyperlink" Target="http://www.peopo.org/civilmedia" TargetMode="External"/><Relationship Id="rId4" Type="http://schemas.openxmlformats.org/officeDocument/2006/relationships/hyperlink" Target="https://join.gov.tw/" TargetMode="External"/><Relationship Id="rId9" Type="http://schemas.openxmlformats.org/officeDocument/2006/relationships/hyperlink" Target="http://xfuture.org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is.gd/SeIcu8" TargetMode="External"/><Relationship Id="rId2" Type="http://schemas.openxmlformats.org/officeDocument/2006/relationships/hyperlink" Target="https://iffyart.github.io/Cyber_Democracy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eref.ntub.edu.tw/ezfiles/43/1043/img/1154/index.html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ownews.com/n/2014/04/08/1181804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0" y="2636912"/>
            <a:ext cx="3936838" cy="1844861"/>
          </a:xfrm>
        </p:spPr>
        <p:txBody>
          <a:bodyPr/>
          <a:lstStyle/>
          <a:p>
            <a:r>
              <a:rPr lang="zh-TW" altLang="en-US" sz="6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課程介紹</a:t>
            </a:r>
            <a:r>
              <a:rPr lang="en-US" altLang="zh-TW" sz="6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6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從直播風潮看網路公民參與</a:t>
            </a:r>
            <a:endParaRPr lang="zh-TW" altLang="en-US" sz="2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>
          <a:xfrm>
            <a:off x="4667610" y="692696"/>
            <a:ext cx="4440894" cy="1299960"/>
          </a:xfrm>
        </p:spPr>
        <p:txBody>
          <a:bodyPr/>
          <a:lstStyle/>
          <a:p>
            <a:pPr algn="l"/>
            <a:r>
              <a:rPr lang="zh-TW" altLang="en-US" sz="27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國立</a:t>
            </a:r>
            <a:r>
              <a:rPr lang="zh-TW" altLang="en-US" sz="27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臺北商業大學</a:t>
            </a:r>
            <a:endParaRPr lang="en-US" altLang="zh-TW" sz="270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en-US" altLang="zh-TW" sz="27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106</a:t>
            </a:r>
            <a:r>
              <a:rPr lang="zh-TW" altLang="en-US" sz="27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</a:t>
            </a:r>
            <a:r>
              <a:rPr lang="zh-TW" altLang="en-US" sz="27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度</a:t>
            </a:r>
            <a:r>
              <a:rPr lang="zh-TW" altLang="en-US" sz="27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27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7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學期選修通識</a:t>
            </a:r>
            <a:endParaRPr lang="en-US" altLang="zh-TW" sz="270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27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網路民主與公共論壇</a:t>
            </a:r>
            <a:endParaRPr lang="en-US" altLang="zh-TW" sz="270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1200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2"/>
          </p:nvPr>
        </p:nvSpPr>
        <p:spPr>
          <a:xfrm>
            <a:off x="3203848" y="4509120"/>
            <a:ext cx="5904656" cy="1454428"/>
          </a:xfrm>
        </p:spPr>
        <p:txBody>
          <a:bodyPr>
            <a:noAutofit/>
          </a:bodyPr>
          <a:lstStyle/>
          <a:p>
            <a:pPr algn="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授課教師：陳閔翔  通識教育中心助理教授</a:t>
            </a:r>
          </a:p>
          <a:p>
            <a:pPr algn="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教學助理：蔡秉珂、林子卉、江星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誌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/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2017.9.19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版面配置區 4"/>
          <p:cNvSpPr>
            <a:spLocks noGrp="1"/>
          </p:cNvSpPr>
          <p:nvPr>
            <p:ph type="body" sz="quarter" idx="12"/>
          </p:nvPr>
        </p:nvSpPr>
        <p:spPr>
          <a:xfrm>
            <a:off x="4932040" y="6021288"/>
            <a:ext cx="3384376" cy="764704"/>
          </a:xfrm>
        </p:spPr>
        <p:txBody>
          <a:bodyPr>
            <a:noAutofit/>
          </a:bodyPr>
          <a:lstStyle/>
          <a:p>
            <a:pPr marL="0" indent="0" algn="l"/>
            <a:r>
              <a:rPr lang="zh-TW" altLang="en-US" sz="21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本課程獲教育部「教學</a:t>
            </a:r>
            <a:r>
              <a:rPr lang="zh-TW" altLang="en-US" sz="2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創新先導</a:t>
            </a:r>
            <a:r>
              <a:rPr lang="zh-TW" altLang="en-US" sz="21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計畫</a:t>
            </a:r>
            <a:r>
              <a:rPr lang="en-US" altLang="zh-TW" sz="21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(PBL</a:t>
            </a:r>
            <a:r>
              <a:rPr lang="zh-TW" altLang="en-US" sz="21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</a:t>
            </a:r>
            <a:r>
              <a:rPr lang="en-US" altLang="zh-TW" sz="21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1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」補助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77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2" descr="http://cooknotes.net/blogs/jiangnan/files/2008/05/l10601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0"/>
            <a:ext cx="93965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39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2" descr="http://4.bp.blogspot.com/-xlqrMUqPHZ4/TjBWm38Kq9I/AAAAAAAAATA/rVEy2_ayjjY/s1600/199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06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G:\國立臺中科技大學\11948005_874477439304670_187385533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94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73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50505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375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2" descr="H:\A\國立臺北商業大學\(1)教學\105-2課程總彙整\Dcard\投影片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29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2" descr="H:\A\國立臺北商業大學\(1)教學\105-2課程總彙整\Dcard\投影片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15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H:\A\國立臺北商業大學\(1)教學\OLD\105-1課程總彙整\1網路民主與公共論壇\網路民主評價上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39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H:\A\國立臺北商業大學\(1)教學\OLD\105-1課程總彙整\1網路民主與公共論壇\網路民主評價下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43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340768"/>
            <a:ext cx="8244408" cy="5112568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l"/>
              <a:defRPr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直接看課程宣傳短片！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>
              <a:buFont typeface="Wingdings" pitchFamily="2" charset="2"/>
              <a:buChar char="l"/>
              <a:defRPr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審議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民主：參與式民主，社會參與。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>
              <a:buFont typeface="Wingdings" pitchFamily="2" charset="2"/>
              <a:buChar char="l"/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公共論壇：公民社會，公共領域。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>
              <a:buFont typeface="Wingdings" pitchFamily="2" charset="2"/>
              <a:buChar char="l"/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公共精神：公共倫理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，數位公民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素養。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>
              <a:buFont typeface="Wingdings" pitchFamily="2" charset="2"/>
              <a:buChar char="l"/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言論自由：網路發言行為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(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智產權、隱私權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等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)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包括媒體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/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新聞自由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。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言說者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→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行動者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>
              <a:buFont typeface="Wingdings" pitchFamily="2" charset="2"/>
              <a:buChar char="l"/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公民論壇：對話學習圈。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>
              <a:buFont typeface="Wingdings" pitchFamily="2" charset="2"/>
              <a:buChar char="l"/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但社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群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/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影音網站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的興起，使得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民主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 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   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溝通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或理性討論成為可能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/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不可能？</a:t>
            </a:r>
          </a:p>
          <a:p>
            <a:endParaRPr lang="zh-TW" altLang="en-US" dirty="0"/>
          </a:p>
        </p:txBody>
      </p:sp>
      <p:sp>
        <p:nvSpPr>
          <p:cNvPr id="5" name="標題 2"/>
          <p:cNvSpPr txBox="1">
            <a:spLocks/>
          </p:cNvSpPr>
          <p:nvPr/>
        </p:nvSpPr>
        <p:spPr>
          <a:xfrm>
            <a:off x="611560" y="188640"/>
            <a:ext cx="802838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+mj-cs"/>
              </a:defRPr>
            </a:lvl1pPr>
          </a:lstStyle>
          <a:p>
            <a:r>
              <a:rPr lang="zh-TW" altLang="zh-TW" sz="4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一</a:t>
            </a:r>
            <a:r>
              <a:rPr lang="zh-TW" altLang="en-US" sz="4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  課程介紹</a:t>
            </a:r>
            <a:endPara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2378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99592" y="1412776"/>
            <a:ext cx="8100392" cy="532859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l"/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YouTube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Broadcast Yourself(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表現你自己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。分享自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拍→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展現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自我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直播經濟？產生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數位革命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智慧型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手機，行動載具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媒介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l"/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網路串聯力量大 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，群眾運動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趨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成熟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20130803udn.tv)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hlinkClick r:id="rId2"/>
              </a:rPr>
              <a:t>https://www.youtube.com/watch?v=sQwa-MysLhg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l"/>
            </a:pP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網路，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拉近我們與政府之間的距離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改變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我們說話與思考的方式，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也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翻轉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我們社會行動的動機與來源。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endParaRPr lang="zh-TW" altLang="en-US" dirty="0"/>
          </a:p>
        </p:txBody>
      </p:sp>
      <p:sp>
        <p:nvSpPr>
          <p:cNvPr id="4" name="標題 2"/>
          <p:cNvSpPr txBox="1">
            <a:spLocks/>
          </p:cNvSpPr>
          <p:nvPr/>
        </p:nvSpPr>
        <p:spPr>
          <a:xfrm>
            <a:off x="611560" y="188640"/>
            <a:ext cx="802838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+mj-cs"/>
              </a:defRPr>
            </a:lvl1pPr>
          </a:lstStyle>
          <a:p>
            <a:r>
              <a:rPr lang="zh-TW" altLang="zh-TW" sz="4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一</a:t>
            </a:r>
            <a:r>
              <a:rPr lang="zh-TW" altLang="en-US" sz="4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  課程介紹</a:t>
            </a:r>
            <a:endPara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2668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0"/>
            <a:ext cx="97930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792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2" descr="G:\國立臺中科技大學\102學年度第二學期網路民主與公共論壇\(3)上課講義\第1週\新增資料夾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8721" y="-915472"/>
            <a:ext cx="12015105" cy="873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07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99592" y="1412776"/>
            <a:ext cx="7776864" cy="4968552"/>
          </a:xfrm>
        </p:spPr>
        <p:txBody>
          <a:bodyPr>
            <a:normAutofit fontScale="92500"/>
          </a:bodyPr>
          <a:lstStyle/>
          <a:p>
            <a:pPr algn="just">
              <a:buFont typeface="Wingdings" pitchFamily="2" charset="2"/>
              <a:buChar char="l"/>
              <a:defRPr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培養核心能力：</a:t>
            </a:r>
            <a:r>
              <a:rPr lang="zh-TW" altLang="zh-TW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溝通表達、問題解決、國際移動</a:t>
            </a:r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公民素養：民主、媒體、倫理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algn="just">
              <a:buFontTx/>
              <a:buNone/>
              <a:defRPr/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1.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認識民主的意義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，包括自由民主，共和民主與審議民主等不同的理論內涵，使學生對於民主的理解有更厚實的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知識承載度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。</a:t>
            </a:r>
          </a:p>
          <a:p>
            <a:pPr algn="just">
              <a:buFontTx/>
              <a:buNone/>
              <a:defRPr/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2.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「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把電子民主觀帶進通識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」，培養學生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E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社會的倫理與法律知識，使學生對網路世界裡的言論自由、誹謗、資訊隱私權等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使         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algn="just">
              <a:buFontTx/>
              <a:buNone/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 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  用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規範有所掌握。 </a:t>
            </a:r>
          </a:p>
          <a:p>
            <a:endParaRPr lang="zh-TW" altLang="en-US" dirty="0"/>
          </a:p>
        </p:txBody>
      </p:sp>
      <p:sp>
        <p:nvSpPr>
          <p:cNvPr id="4" name="標題 2"/>
          <p:cNvSpPr txBox="1">
            <a:spLocks/>
          </p:cNvSpPr>
          <p:nvPr/>
        </p:nvSpPr>
        <p:spPr>
          <a:xfrm>
            <a:off x="539552" y="188640"/>
            <a:ext cx="802838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+mj-cs"/>
              </a:defRPr>
            </a:lvl1pPr>
          </a:lstStyle>
          <a:p>
            <a:r>
              <a:rPr lang="zh-TW" altLang="en-US" sz="4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二</a:t>
            </a:r>
            <a:r>
              <a:rPr lang="zh-TW" altLang="en-US" sz="44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  課程目標</a:t>
            </a:r>
            <a:endPara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3328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99592" y="1412776"/>
            <a:ext cx="7776864" cy="4896544"/>
          </a:xfrm>
        </p:spPr>
        <p:txBody>
          <a:bodyPr>
            <a:normAutofit/>
          </a:bodyPr>
          <a:lstStyle/>
          <a:p>
            <a:pPr marL="514350" indent="-514350" algn="just">
              <a:spcBef>
                <a:spcPts val="0"/>
              </a:spcBef>
              <a:buFont typeface="+mj-lt"/>
              <a:buAutoNum type="arabicPeriod" startAt="3"/>
              <a:defRPr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透過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實例的主題討論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，體現「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問題解決導向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」的互動教學，刺激學生挖掘與反思日常生活中的問題，使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知識與學生的生活經驗相結合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。 </a:t>
            </a:r>
          </a:p>
          <a:p>
            <a:pPr marL="514350" indent="-514350" algn="just">
              <a:buFont typeface="+mj-lt"/>
              <a:buAutoNum type="arabicPeriod" startAt="3"/>
              <a:defRPr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鼓勵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同學進行「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行動導向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」的探索，累積社會參與經驗，啟發青年學子公共熱忱，培養其透過公共領域表達意見的民主風範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。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l"/>
              <a:defRPr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陳閔翔，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當民主遇到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網路</a:t>
            </a:r>
            <a:r>
              <a:rPr lang="en-US" altLang="zh-TW" b="1" dirty="0" smtClean="0">
                <a:latin typeface="微軟正黑體"/>
                <a:ea typeface="微軟正黑體"/>
                <a:cs typeface="Times New Roman" pitchFamily="18" charset="0"/>
              </a:rPr>
              <a:t>《</a:t>
            </a:r>
            <a:r>
              <a:rPr lang="zh-TW" altLang="en-US" b="1" dirty="0" smtClean="0">
                <a:latin typeface="微軟正黑體"/>
                <a:ea typeface="微軟正黑體"/>
                <a:cs typeface="Times New Roman" pitchFamily="18" charset="0"/>
              </a:rPr>
              <a:t>通識在線</a:t>
            </a:r>
            <a:r>
              <a:rPr lang="en-US" altLang="zh-TW" b="1" dirty="0" smtClean="0">
                <a:latin typeface="微軟正黑體"/>
                <a:ea typeface="微軟正黑體"/>
                <a:cs typeface="Times New Roman" pitchFamily="18" charset="0"/>
              </a:rPr>
              <a:t>》</a:t>
            </a:r>
            <a:r>
              <a:rPr lang="en-US" altLang="zh-TW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  <a:hlinkClick r:id="rId2"/>
              </a:rPr>
              <a:t>http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  <a:hlinkClick r:id="rId2"/>
              </a:rPr>
              <a:t>://</a:t>
            </a:r>
            <a:r>
              <a:rPr lang="en-US" altLang="zh-TW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  <a:hlinkClick r:id="rId2"/>
              </a:rPr>
              <a:t>www.chinesege.org.tw/geonline/html/page4/publish_pub.php?Pub_Sn=149&amp;Sn=2199</a:t>
            </a:r>
            <a:endParaRPr lang="zh-TW" altLang="en-US" sz="12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2"/>
          <p:cNvSpPr txBox="1">
            <a:spLocks/>
          </p:cNvSpPr>
          <p:nvPr/>
        </p:nvSpPr>
        <p:spPr>
          <a:xfrm>
            <a:off x="539552" y="188640"/>
            <a:ext cx="802838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+mj-cs"/>
              </a:defRPr>
            </a:lvl1pPr>
          </a:lstStyle>
          <a:p>
            <a:r>
              <a:rPr lang="zh-TW" altLang="en-US" sz="4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二</a:t>
            </a:r>
            <a:r>
              <a:rPr lang="zh-TW" altLang="en-US" sz="44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  課程目標</a:t>
            </a:r>
            <a:endPara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9669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340768"/>
            <a:ext cx="8100392" cy="5517232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  <a:buFont typeface="Wingdings" pitchFamily="2" charset="2"/>
              <a:buChar char="l"/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教師主題講授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：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10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講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>
              <a:spcBef>
                <a:spcPts val="300"/>
              </a:spcBef>
              <a:buFont typeface="Wingdings" pitchFamily="2" charset="2"/>
              <a:buChar char="l"/>
              <a:defRPr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小組討論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：上課討論課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共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6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次，含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3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次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世界咖啡館討論課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)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 。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>
              <a:spcBef>
                <a:spcPts val="300"/>
              </a:spcBef>
              <a:buFont typeface="Wingdings" pitchFamily="2" charset="2"/>
              <a:buChar char="l"/>
              <a:defRPr/>
            </a:pP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FB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論壇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討論：網路留言</a:t>
            </a:r>
            <a:r>
              <a:rPr lang="en-US" altLang="zh-TW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(</a:t>
            </a:r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請加：羅馬廣場</a:t>
            </a:r>
            <a:r>
              <a:rPr lang="en-US" altLang="zh-TW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)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。</a:t>
            </a:r>
            <a:endParaRPr lang="en-US" altLang="zh-TW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>
              <a:spcBef>
                <a:spcPts val="300"/>
              </a:spcBef>
              <a:buFont typeface="Wingdings" pitchFamily="2" charset="2"/>
              <a:buChar char="l"/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專家學者演講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三場，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媒體素養溝通表達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>
              <a:spcBef>
                <a:spcPts val="300"/>
              </a:spcBef>
              <a:buFont typeface="Wingdings" pitchFamily="2" charset="2"/>
              <a:buChar char="l"/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校外參訪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：公共電視。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>
              <a:spcBef>
                <a:spcPts val="300"/>
              </a:spcBef>
              <a:buFont typeface="Wingdings" pitchFamily="2" charset="2"/>
              <a:buChar char="l"/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多媒體教學：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電影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/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新聞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/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影音短片。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>
              <a:spcBef>
                <a:spcPts val="300"/>
              </a:spcBef>
              <a:buFont typeface="Wingdings" pitchFamily="2" charset="2"/>
              <a:buChar char="l"/>
              <a:defRPr/>
            </a:pPr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期末小組報告：影音文創</a:t>
            </a:r>
            <a:r>
              <a:rPr lang="en-US" altLang="zh-TW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/</a:t>
            </a:r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公民行動</a:t>
            </a:r>
            <a:endParaRPr lang="en-US" altLang="zh-TW" b="1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>
              <a:spcBef>
                <a:spcPts val="300"/>
              </a:spcBef>
              <a:buFont typeface="Wingdings" pitchFamily="2" charset="2"/>
              <a:buChar char="l"/>
              <a:defRPr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臉書社團：</a:t>
            </a:r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網路共和國 </a:t>
            </a:r>
            <a:endParaRPr lang="zh-TW" altLang="en-US" dirty="0"/>
          </a:p>
        </p:txBody>
      </p:sp>
      <p:sp>
        <p:nvSpPr>
          <p:cNvPr id="4" name="標題 2"/>
          <p:cNvSpPr txBox="1">
            <a:spLocks/>
          </p:cNvSpPr>
          <p:nvPr/>
        </p:nvSpPr>
        <p:spPr>
          <a:xfrm>
            <a:off x="539552" y="188640"/>
            <a:ext cx="802838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+mj-cs"/>
              </a:defRPr>
            </a:lvl1pPr>
          </a:lstStyle>
          <a:p>
            <a:r>
              <a:rPr lang="zh-TW" altLang="en-US" sz="4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三  課程進行方式</a:t>
            </a:r>
            <a:endPara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1985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792088" y="1268760"/>
            <a:ext cx="8316416" cy="518457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FontTx/>
              <a:buNone/>
              <a:defRPr/>
            </a:pP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1.09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/19(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課程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介紹</a:t>
            </a:r>
          </a:p>
          <a:p>
            <a:pPr>
              <a:spcBef>
                <a:spcPts val="600"/>
              </a:spcBef>
              <a:buNone/>
              <a:defRPr/>
            </a:pP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2.09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/26(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當代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三種民主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理論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分組選題</a:t>
            </a:r>
            <a:endParaRPr lang="en-US" altLang="zh-TW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buNone/>
              <a:defRPr/>
            </a:pP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3.10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/03(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審議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民主、公共領域與公民社會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>
              <a:spcBef>
                <a:spcPts val="600"/>
              </a:spcBef>
              <a:buFontTx/>
              <a:buNone/>
              <a:defRPr/>
            </a:pP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4.10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/10(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國慶日普天同歡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buFontTx/>
              <a:buNone/>
              <a:defRPr/>
            </a:pP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5.10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/17(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網路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民主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倫理思辨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buFontTx/>
              <a:buNone/>
              <a:defRPr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</a:t>
            </a:r>
            <a:r>
              <a:rPr lang="zh-TW" altLang="en-US" sz="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北大通識中心王冠生副教授演講</a:t>
            </a:r>
            <a:endParaRPr lang="en-US" altLang="zh-TW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buFontTx/>
              <a:buNone/>
              <a:defRPr/>
            </a:pP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6.10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/24(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網路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世界的公共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問題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buFontTx/>
              <a:buNone/>
              <a:defRPr/>
            </a:pPr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第二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節</a:t>
            </a:r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進行討論課</a:t>
            </a:r>
            <a:endParaRPr lang="en-US" altLang="zh-TW" b="1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buFontTx/>
              <a:buNone/>
              <a:defRPr/>
            </a:pP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7.10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/31(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電子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化政府與選戰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共和國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buFontTx/>
              <a:buNone/>
              <a:defRPr/>
            </a:pPr>
            <a:endParaRPr lang="en-US" altLang="zh-TW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0"/>
              </a:spcBef>
              <a:buFontTx/>
              <a:buNone/>
              <a:defRPr/>
            </a:pP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2"/>
          <p:cNvSpPr txBox="1">
            <a:spLocks/>
          </p:cNvSpPr>
          <p:nvPr/>
        </p:nvSpPr>
        <p:spPr>
          <a:xfrm>
            <a:off x="539552" y="188640"/>
            <a:ext cx="802838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+mj-cs"/>
              </a:defRPr>
            </a:lvl1pPr>
          </a:lstStyle>
          <a:p>
            <a:r>
              <a:rPr lang="zh-TW" altLang="en-US" sz="4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四  單元主題與進度</a:t>
            </a:r>
            <a:endPara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3581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11560" y="1152011"/>
            <a:ext cx="8640960" cy="5256584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None/>
              <a:defRPr/>
            </a:pP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8.11/07(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網路民主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口說傳播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buNone/>
              <a:defRPr/>
            </a:pPr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世新口傳系胡全威助理教授演講</a:t>
            </a:r>
            <a:endParaRPr lang="en-US" altLang="zh-TW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buNone/>
              <a:defRPr/>
            </a:pP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9.11/14(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iPhone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世界與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虛擬社群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buNone/>
              <a:defRPr/>
            </a:pPr>
            <a:r>
              <a:rPr lang="zh-TW" altLang="en-US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</a:t>
            </a:r>
            <a:r>
              <a:rPr lang="zh-TW" altLang="zh-TW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zh-TW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賈伯斯</a:t>
            </a:r>
            <a:r>
              <a:rPr lang="en-US" altLang="zh-TW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JOBS</a:t>
            </a:r>
            <a:r>
              <a:rPr lang="zh-TW" altLang="zh-TW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電影欣賞</a:t>
            </a:r>
            <a:endParaRPr lang="en-US" altLang="zh-TW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buNone/>
              <a:defRPr/>
            </a:pP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10.11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/21(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網路民主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媒體行動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buNone/>
              <a:defRPr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</a:t>
            </a:r>
            <a:r>
              <a:rPr lang="zh-TW" altLang="en-US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校外教學：公視參訪</a:t>
            </a:r>
            <a:endParaRPr lang="en-US" altLang="zh-TW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buNone/>
              <a:defRPr/>
            </a:pP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11.11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/28(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網路民主與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言論自由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buNone/>
              <a:defRPr/>
            </a:pPr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第二節世界咖啡館討論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</a:t>
            </a:r>
            <a:endParaRPr lang="en-US" altLang="zh-TW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buNone/>
              <a:defRPr/>
            </a:pP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12.12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/05(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網路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民主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與溝通行動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buNone/>
              <a:defRPr/>
            </a:pP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</a:t>
            </a:r>
            <a:r>
              <a:rPr lang="zh-TW" altLang="en-US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優良</a:t>
            </a:r>
            <a:r>
              <a:rPr lang="zh-TW" altLang="en-US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影音</a:t>
            </a:r>
            <a:r>
              <a:rPr lang="en-US" altLang="zh-TW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行動報告分享</a:t>
            </a:r>
          </a:p>
          <a:p>
            <a:pPr>
              <a:spcBef>
                <a:spcPts val="600"/>
              </a:spcBef>
              <a:buNone/>
              <a:defRPr/>
            </a:pPr>
            <a:endParaRPr lang="zh-TW" altLang="en-US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2"/>
          <p:cNvSpPr txBox="1">
            <a:spLocks/>
          </p:cNvSpPr>
          <p:nvPr/>
        </p:nvSpPr>
        <p:spPr>
          <a:xfrm>
            <a:off x="539552" y="188640"/>
            <a:ext cx="802838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+mj-cs"/>
              </a:defRPr>
            </a:lvl1pPr>
          </a:lstStyle>
          <a:p>
            <a:r>
              <a:rPr lang="zh-TW" altLang="en-US" sz="4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四  單元主題與進度</a:t>
            </a:r>
            <a:endPara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0999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99592" y="1268760"/>
            <a:ext cx="8100392" cy="558924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  <a:buNone/>
              <a:defRPr/>
            </a:pP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13.12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/12(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網路民主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與媒體文化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buNone/>
              <a:defRPr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壹電視記者江昇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鴻演講</a:t>
            </a:r>
            <a:endParaRPr lang="en-US" altLang="zh-TW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14.12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/19(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網路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資訊權與法律爭議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>
              <a:spcBef>
                <a:spcPts val="600"/>
              </a:spcBef>
              <a:buNone/>
              <a:defRPr/>
            </a:pPr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第二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節世界咖啡館討論課</a:t>
            </a:r>
            <a:endParaRPr lang="en-US" altLang="zh-TW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15.12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/26(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公共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型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知識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分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子與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學術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自由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marL="0" indent="0">
              <a:buNone/>
            </a:pPr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第二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節世界咖啡館討論課</a:t>
            </a:r>
            <a:endParaRPr lang="en-US" altLang="zh-TW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16.01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/02(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結語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：網路主權與公民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論壇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第二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節進行討論課</a:t>
            </a:r>
            <a:endParaRPr lang="en-US" altLang="zh-TW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17.01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/09(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成果發表</a:t>
            </a:r>
            <a:r>
              <a:rPr lang="en-US" altLang="zh-TW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(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上</a:t>
            </a:r>
            <a:r>
              <a:rPr lang="en-US" altLang="zh-TW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)</a:t>
            </a:r>
            <a:endParaRPr lang="en-US" altLang="zh-TW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18.01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/16(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成果發表</a:t>
            </a:r>
            <a:r>
              <a:rPr lang="en-US" altLang="zh-TW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(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下</a:t>
            </a:r>
            <a:r>
              <a:rPr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)</a:t>
            </a:r>
          </a:p>
          <a:p>
            <a:pPr>
              <a:lnSpc>
                <a:spcPct val="90000"/>
              </a:lnSpc>
              <a:buFont typeface="Wingdings" pitchFamily="2" charset="2"/>
              <a:buChar char="l"/>
              <a:defRPr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臺灣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通識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網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(GET)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有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精華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10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講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  <a:defRPr/>
            </a:pP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2"/>
          <p:cNvSpPr txBox="1">
            <a:spLocks/>
          </p:cNvSpPr>
          <p:nvPr/>
        </p:nvSpPr>
        <p:spPr>
          <a:xfrm>
            <a:off x="539552" y="188640"/>
            <a:ext cx="802838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+mj-cs"/>
              </a:defRPr>
            </a:lvl1pPr>
          </a:lstStyle>
          <a:p>
            <a:r>
              <a:rPr lang="zh-TW" altLang="en-US" sz="4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四  單元主題與進度</a:t>
            </a:r>
            <a:endPara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6" descr="全國通識網LOGO_0704.pn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106483"/>
            <a:ext cx="1382014" cy="120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889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99592" y="1412776"/>
            <a:ext cx="7704856" cy="5112568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l"/>
              <a:defRPr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平時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成績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20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％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：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多元評量的方式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marL="0" indent="0" algn="just">
              <a:buNone/>
              <a:defRPr/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  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(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1)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出席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10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％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(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不定時抽點，點名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一次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marL="0" indent="0" algn="just">
              <a:buNone/>
              <a:defRPr/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 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(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2)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課堂討論、發言及參與表現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10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％。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討論區論壇檢測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(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質與量的發言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)20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％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buFont typeface="Wingdings" pitchFamily="2" charset="2"/>
              <a:buChar char="l"/>
              <a:defRPr/>
            </a:pPr>
            <a:r>
              <a:rPr lang="zh-TW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立委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IVOD</a:t>
            </a:r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觀看</a:t>
            </a:r>
            <a:r>
              <a:rPr lang="zh-TW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評論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％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：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觀看本會期一次立委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IVOD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上的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質詢錄影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，寫下觀看心得與評論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，內容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包括為何選擇該立委、當天發言主題、對其發言內容的評價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，要言之有物，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字數至少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1200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字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標題 2"/>
          <p:cNvSpPr txBox="1">
            <a:spLocks/>
          </p:cNvSpPr>
          <p:nvPr/>
        </p:nvSpPr>
        <p:spPr>
          <a:xfrm>
            <a:off x="539552" y="188640"/>
            <a:ext cx="802838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+mj-cs"/>
              </a:defRPr>
            </a:lvl1pPr>
          </a:lstStyle>
          <a:p>
            <a:r>
              <a:rPr lang="zh-TW" altLang="en-US" sz="4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五  成績評量</a:t>
            </a:r>
            <a:endPara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67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99592" y="1412776"/>
            <a:ext cx="7920880" cy="525658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l"/>
            </a:pPr>
            <a:r>
              <a:rPr lang="zh-TW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期末</a:t>
            </a:r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成果</a:t>
            </a:r>
            <a:r>
              <a:rPr lang="zh-TW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發表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％</a:t>
            </a:r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小組公民行動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影音文創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報告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分「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國際組」與「國內組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，如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學術研究分析、短片微電影、行動劇、歌曲創作、詩歌朗誦、擺攤宣傳、問卷調查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、數位文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創提案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、或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其它有創意的形式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spcBef>
                <a:spcPts val="400"/>
              </a:spcBef>
              <a:buFont typeface="Wingdings" pitchFamily="2" charset="2"/>
              <a:buChar char="l"/>
            </a:pP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加分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2-20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％：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實際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參加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各項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民主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公民行動並撰寫心得、國發會提案、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spcBef>
                <a:spcPts val="400"/>
              </a:spcBef>
              <a:buNone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閱讀心得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學習單反思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製作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筆記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spcBef>
                <a:spcPts val="400"/>
              </a:spcBef>
              <a:buNone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學習檔案等</a:t>
            </a:r>
            <a:r>
              <a:rPr lang="zh-TW" altLang="en-US" b="1" dirty="0" smtClean="0">
                <a:latin typeface="微軟正黑體"/>
                <a:ea typeface="微軟正黑體"/>
              </a:rPr>
              <a:t>→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陳曉瑄，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原來這才是通識課 </a:t>
            </a:r>
            <a:endParaRPr lang="en-US" altLang="zh-TW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spcBef>
                <a:spcPts val="400"/>
              </a:spcBef>
              <a:buNone/>
            </a:pPr>
            <a:r>
              <a:rPr lang="en-US" altLang="zh-TW" sz="13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http</a:t>
            </a:r>
            <a:r>
              <a:rPr lang="en-US" altLang="zh-TW" sz="13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://www.chinesege.org.tw/geonline/html/page4/publish_pub.php?Pub_Sn=153&amp;Sn=2261</a:t>
            </a:r>
            <a:endParaRPr lang="zh-TW" altLang="en-US" sz="1300" dirty="0"/>
          </a:p>
        </p:txBody>
      </p:sp>
      <p:sp>
        <p:nvSpPr>
          <p:cNvPr id="4" name="標題 2"/>
          <p:cNvSpPr txBox="1">
            <a:spLocks/>
          </p:cNvSpPr>
          <p:nvPr/>
        </p:nvSpPr>
        <p:spPr>
          <a:xfrm>
            <a:off x="539552" y="188640"/>
            <a:ext cx="802838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+mj-cs"/>
              </a:defRPr>
            </a:lvl1pPr>
          </a:lstStyle>
          <a:p>
            <a:r>
              <a:rPr lang="zh-TW" altLang="en-US" sz="4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五  成績評量</a:t>
            </a:r>
            <a:endPara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663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83568" y="1268760"/>
            <a:ext cx="8100392" cy="558924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l"/>
            </a:pP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指定閱讀教材：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zh-TW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迪</a:t>
            </a:r>
            <a:r>
              <a:rPr lang="zh-TW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克摩利</a:t>
            </a:r>
            <a:r>
              <a:rPr lang="zh-TW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思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(2000)</a:t>
            </a:r>
            <a:r>
              <a:rPr lang="zh-TW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，《</a:t>
            </a:r>
            <a:r>
              <a:rPr lang="zh-TW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網路民主</a:t>
            </a:r>
            <a:r>
              <a:rPr lang="zh-TW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》。</a:t>
            </a:r>
            <a:r>
              <a:rPr lang="zh-TW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張志偉譯。台北：商周</a:t>
            </a:r>
            <a:r>
              <a:rPr lang="zh-TW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zh-TW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桑</a:t>
            </a:r>
            <a:r>
              <a:rPr lang="zh-TW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斯</a:t>
            </a:r>
            <a:r>
              <a:rPr lang="zh-TW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坦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(2002)</a:t>
            </a:r>
            <a:r>
              <a:rPr lang="zh-TW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，《</a:t>
            </a:r>
            <a:r>
              <a:rPr lang="zh-TW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網路會顛覆民主嗎？》。黃維明譯。台北：新新聞</a:t>
            </a:r>
            <a:r>
              <a:rPr lang="zh-TW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廖達琪等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(2013)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網路民主：台灣</a:t>
            </a:r>
            <a:r>
              <a:rPr lang="en-US" altLang="zh-TW" sz="26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iVoter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投票諮詢網站建置紀實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。台北：五南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zh-TW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柔</a:t>
            </a:r>
            <a:r>
              <a:rPr lang="zh-TW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依‧弗瑞德―布拉</a:t>
            </a:r>
            <a:r>
              <a:rPr lang="zh-TW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納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(2017)</a:t>
            </a:r>
            <a:r>
              <a:rPr lang="zh-TW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，《</a:t>
            </a:r>
            <a:r>
              <a:rPr lang="zh-TW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狂粉是怎樣煉成</a:t>
            </a:r>
            <a:r>
              <a:rPr lang="zh-TW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的》</a:t>
            </a:r>
            <a:r>
              <a:rPr lang="zh-TW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。許恬寧譯。台北：大塊文化</a:t>
            </a:r>
            <a:r>
              <a:rPr lang="zh-TW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zh-TW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編</a:t>
            </a:r>
            <a:r>
              <a:rPr lang="zh-TW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編編</a:t>
            </a:r>
            <a:r>
              <a:rPr lang="zh-TW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編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(2017)</a:t>
            </a:r>
            <a:r>
              <a:rPr lang="zh-TW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，《</a:t>
            </a:r>
            <a:r>
              <a:rPr lang="zh-TW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小編</a:t>
            </a:r>
            <a:r>
              <a:rPr lang="zh-TW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開講》</a:t>
            </a:r>
            <a:r>
              <a:rPr lang="zh-TW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。台北：寫樂文化</a:t>
            </a:r>
            <a:r>
              <a:rPr lang="zh-TW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zh-TW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李</a:t>
            </a:r>
            <a:r>
              <a:rPr lang="zh-TW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</a:t>
            </a:r>
            <a:r>
              <a:rPr lang="zh-TW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(2017)</a:t>
            </a:r>
            <a:r>
              <a:rPr lang="zh-TW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，《</a:t>
            </a:r>
            <a:r>
              <a:rPr lang="zh-TW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直播行銷</a:t>
            </a:r>
            <a:r>
              <a:rPr lang="zh-TW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革命》</a:t>
            </a:r>
            <a:r>
              <a:rPr lang="zh-TW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。台北：商周。</a:t>
            </a:r>
            <a:endParaRPr lang="en-US" altLang="zh-TW" sz="2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zh-TW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龔鉑</a:t>
            </a:r>
            <a:r>
              <a:rPr lang="zh-TW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洋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(2017)</a:t>
            </a:r>
            <a:r>
              <a:rPr lang="zh-TW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，《</a:t>
            </a:r>
            <a:r>
              <a:rPr lang="zh-TW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直播行銷的場景革命》。台北：風格司藝術創作坊</a:t>
            </a:r>
            <a:r>
              <a:rPr lang="zh-TW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2"/>
          <p:cNvSpPr txBox="1">
            <a:spLocks/>
          </p:cNvSpPr>
          <p:nvPr/>
        </p:nvSpPr>
        <p:spPr>
          <a:xfrm>
            <a:off x="539552" y="188640"/>
            <a:ext cx="802838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+mj-cs"/>
              </a:defRPr>
            </a:lvl1pPr>
          </a:lstStyle>
          <a:p>
            <a:r>
              <a:rPr lang="zh-TW" altLang="en-US" sz="4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六  參考書籍與資料</a:t>
            </a:r>
            <a:endPara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6542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7" name="Picture 3" descr="J:\A\國立臺北商業大學\(1)教學\106-1\3網路民主與公共論壇(計畫)\3每週講義\1第一周(0919)\old\圖檔備份\完整影片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29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539552" y="1268760"/>
            <a:ext cx="8208912" cy="5589240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 startAt="8"/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歐尼爾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(2017)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大數據的傲慢與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偏見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。許瑞宋譯。台北：大寫出版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 startAt="8"/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強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朗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森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(2016)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鄉民公審：群眾力量，是正義還是霸凌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。戴至中譯。台北：商業周刊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 startAt="8"/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黃厚銘編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(2016)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婉君妳好嗎？：給覺醒鄉民的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PTT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進化史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。台北：群學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 startAt="8"/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博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德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(2015)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鍵盤參與時代來了！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。台北：時報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 startAt="8"/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丹尼爾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沙勒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夫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(2015)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隱私不保的年代：網路的流言蜚語、人肉搜索、網路霸凌和私密窺探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二版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)》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。台北：五南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 startAt="8"/>
            </a:pPr>
            <a:r>
              <a:rPr lang="zh-TW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赫茲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(2014)</a:t>
            </a:r>
            <a:r>
              <a:rPr lang="zh-TW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，《</a:t>
            </a:r>
            <a:r>
              <a:rPr lang="zh-TW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老虎、蛇和牧羊人的背後：如何在大數據時代破解網路騙局與專家迷思，善用個人力量做出聰明決定》</a:t>
            </a:r>
            <a:r>
              <a:rPr lang="zh-TW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。台北</a:t>
            </a:r>
            <a:r>
              <a:rPr lang="zh-TW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：大塊文化</a:t>
            </a:r>
            <a:r>
              <a:rPr lang="zh-TW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2"/>
          <p:cNvSpPr txBox="1">
            <a:spLocks/>
          </p:cNvSpPr>
          <p:nvPr/>
        </p:nvSpPr>
        <p:spPr>
          <a:xfrm>
            <a:off x="539552" y="188640"/>
            <a:ext cx="802838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+mj-cs"/>
              </a:defRPr>
            </a:lvl1pPr>
          </a:lstStyle>
          <a:p>
            <a:r>
              <a:rPr lang="zh-TW" altLang="en-US" sz="4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六  參考書籍與資料</a:t>
            </a:r>
            <a:endPara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6970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1412776"/>
            <a:ext cx="7848872" cy="5445224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 startAt="14"/>
            </a:pP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卡爾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(2012)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，《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網路使我們變笨：數位科技正在改變我們的大腦、思考與閱讀行為》。王年愷譯。台北：貓頭鷹。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 startAt="14"/>
            </a:pP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尼克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比爾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頓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(2011)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，《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一位數位移民的告白：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Facebook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iPad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iPhone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如何翻轉我們的世界》。王惟芬、黃柏、楊雅婷譯。台北：行人文化實驗室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 startAt="14"/>
            </a:pP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克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雷薛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(2011)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，《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鄉民都來了：無組織的組織力量》。李宇美譯。台北：貓頭鷹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 startAt="14"/>
            </a:pP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柯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克派崔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克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(2011)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，《</a:t>
            </a:r>
            <a:r>
              <a:rPr lang="en-US" altLang="zh-TW" sz="28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facebook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臉書效應：從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到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億的串連》。李芳齡譯。台北：天下雜誌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 startAt="14"/>
            </a:pP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徐振雄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(2011)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，《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資訊網路法導論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二版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》。台北：藍海文化</a:t>
            </a:r>
            <a:r>
              <a:rPr lang="zh-TW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標題 2"/>
          <p:cNvSpPr txBox="1">
            <a:spLocks/>
          </p:cNvSpPr>
          <p:nvPr/>
        </p:nvSpPr>
        <p:spPr>
          <a:xfrm>
            <a:off x="539552" y="188640"/>
            <a:ext cx="802838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+mj-cs"/>
              </a:defRPr>
            </a:lvl1pPr>
          </a:lstStyle>
          <a:p>
            <a:r>
              <a:rPr lang="zh-TW" altLang="en-US" sz="4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六  參考書籍與資料</a:t>
            </a:r>
            <a:endPara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1158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l"/>
            </a:pPr>
            <a:r>
              <a:rPr lang="zh-TW" alt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公民行動網站與相關參考網站：</a:t>
            </a:r>
            <a:endParaRPr lang="zh-TW" altLang="zh-TW" sz="25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我的</a:t>
            </a:r>
            <a:r>
              <a:rPr lang="en-US" alt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E</a:t>
            </a:r>
            <a:r>
              <a:rPr lang="zh-TW" alt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政府</a:t>
            </a:r>
            <a:r>
              <a:rPr lang="en-US" altLang="zh-TW" sz="2500" b="1" u="sng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hlinkClick r:id="rId2"/>
              </a:rPr>
              <a:t>http://www.gov.tw/</a:t>
            </a:r>
            <a:endParaRPr lang="zh-TW" altLang="zh-TW" sz="25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zh-TW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立法院</a:t>
            </a:r>
            <a:r>
              <a:rPr lang="zh-TW" alt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議事轉播</a:t>
            </a:r>
            <a:r>
              <a:rPr lang="en-US" altLang="zh-TW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IVOD</a:t>
            </a:r>
            <a:r>
              <a:rPr lang="zh-TW" altLang="zh-TW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系統</a:t>
            </a:r>
            <a:r>
              <a:rPr lang="en-US" altLang="zh-TW" sz="2500" b="1" u="sng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hlinkClick r:id="rId3"/>
              </a:rPr>
              <a:t>http://ivod.ly.gov.tw/</a:t>
            </a:r>
            <a:endParaRPr lang="en-US" altLang="zh-TW" sz="2500" b="1" u="sng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國發會公共政策網路參與平台</a:t>
            </a:r>
            <a:r>
              <a:rPr lang="en-US" altLang="zh-TW" sz="2500" b="1" u="sng" dirty="0">
                <a:hlinkClick r:id="rId4"/>
              </a:rPr>
              <a:t>https://join.gov.tw/</a:t>
            </a:r>
            <a:endParaRPr lang="en-US" altLang="zh-TW" sz="25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TW" sz="2500" b="1" dirty="0" err="1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iVoter</a:t>
            </a:r>
            <a:r>
              <a:rPr lang="zh-TW" alt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立委議題立場分析</a:t>
            </a:r>
            <a:r>
              <a:rPr lang="zh-TW" altLang="zh-TW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平台</a:t>
            </a:r>
            <a:r>
              <a:rPr lang="en-US" altLang="zh-TW" sz="2500" b="1" u="sng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hlinkClick r:id="rId5"/>
              </a:rPr>
              <a:t>http://ivoter.tw</a:t>
            </a:r>
            <a:r>
              <a:rPr lang="en-US" altLang="zh-TW" sz="25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hlinkClick r:id="rId5"/>
              </a:rPr>
              <a:t>/</a:t>
            </a:r>
            <a:endParaRPr lang="en-US" altLang="zh-TW" sz="2500" b="1" u="sng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zh-TW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零時</a:t>
            </a:r>
            <a:r>
              <a:rPr lang="zh-TW" alt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政府</a:t>
            </a:r>
            <a:r>
              <a:rPr lang="en-US" altLang="zh-TW" sz="2500" b="1" u="sng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hlinkClick r:id="rId6"/>
              </a:rPr>
              <a:t>http://</a:t>
            </a:r>
            <a:r>
              <a:rPr lang="en-US" altLang="zh-TW" sz="25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hlinkClick r:id="rId6"/>
              </a:rPr>
              <a:t>g0v.tw/zh-TW/index.html</a:t>
            </a:r>
            <a:endParaRPr lang="en-US" altLang="zh-TW" sz="2500" b="1" u="sng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zh-TW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沃</a:t>
            </a:r>
            <a:r>
              <a:rPr lang="zh-TW" alt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草</a:t>
            </a:r>
            <a:r>
              <a:rPr lang="en-US" altLang="zh-TW" sz="2500" b="1" u="sng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hlinkClick r:id="rId7"/>
              </a:rPr>
              <a:t>http://</a:t>
            </a:r>
            <a:r>
              <a:rPr lang="en-US" altLang="zh-TW" sz="25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hlinkClick r:id="rId7"/>
              </a:rPr>
              <a:t>watchout.tw/</a:t>
            </a:r>
            <a:endParaRPr lang="en-US" altLang="zh-TW" sz="2500" b="1" u="sng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zh-TW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菜市場</a:t>
            </a:r>
            <a:r>
              <a:rPr lang="zh-TW" alt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政治學</a:t>
            </a:r>
            <a:r>
              <a:rPr lang="en-US" altLang="zh-TW" sz="2500" b="1" u="sng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hlinkClick r:id="rId8"/>
              </a:rPr>
              <a:t>http://whogovernstw.org/</a:t>
            </a:r>
            <a:endParaRPr lang="zh-TW" altLang="zh-TW" sz="25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未來</a:t>
            </a: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事件交易所：</a:t>
            </a:r>
            <a:r>
              <a:rPr lang="en-US" alt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hlinkClick r:id="rId9"/>
              </a:rPr>
              <a:t>http://xfuture.org/</a:t>
            </a:r>
            <a:endParaRPr lang="en-US" altLang="zh-TW" sz="25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公民行動影音紀錄資料庫</a:t>
            </a:r>
            <a:r>
              <a:rPr lang="en-US" altLang="zh-TW" sz="2500" b="1" u="sng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hlinkClick r:id="rId10"/>
              </a:rPr>
              <a:t>http://</a:t>
            </a:r>
            <a:r>
              <a:rPr lang="en-US" altLang="zh-TW" sz="25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hlinkClick r:id="rId10"/>
              </a:rPr>
              <a:t>www.peopo.org/civilmedia</a:t>
            </a:r>
            <a:endParaRPr lang="zh-TW" altLang="en-US" sz="2500" dirty="0"/>
          </a:p>
        </p:txBody>
      </p:sp>
      <p:sp>
        <p:nvSpPr>
          <p:cNvPr id="4" name="標題 2"/>
          <p:cNvSpPr txBox="1">
            <a:spLocks/>
          </p:cNvSpPr>
          <p:nvPr/>
        </p:nvSpPr>
        <p:spPr>
          <a:xfrm>
            <a:off x="539552" y="188640"/>
            <a:ext cx="802838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+mj-cs"/>
              </a:defRPr>
            </a:lvl1pPr>
          </a:lstStyle>
          <a:p>
            <a:r>
              <a:rPr lang="zh-TW" altLang="en-US" sz="4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六  參考書籍與資料</a:t>
            </a:r>
            <a:endPara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0056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755576" y="1412776"/>
            <a:ext cx="8136904" cy="544522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所有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講義</a:t>
            </a:r>
            <a:r>
              <a:rPr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均</a:t>
            </a:r>
            <a:r>
              <a:rPr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放置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於臉書社團、教學網站與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BB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系統。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作業規範：不交作業就沒有成績。嚴禁抄襲或網路剪貼，引用他人資料請註明出處</a:t>
            </a:r>
            <a:r>
              <a:rPr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本課程為教育部補助課程，並有專屬教學網站，加</a:t>
            </a:r>
            <a:r>
              <a:rPr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選即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同意課堂錄影與拍照，若有不同意入鏡者，請向老師提出。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課程網站</a:t>
            </a:r>
            <a:r>
              <a:rPr lang="en-US" altLang="zh-TW" sz="2400" b="1" u="sng" dirty="0">
                <a:solidFill>
                  <a:srgbClr val="FF0000"/>
                </a:solidFill>
                <a:hlinkClick r:id="rId2"/>
              </a:rPr>
              <a:t>https://iffyart.github.io/Cyber_Democracy</a:t>
            </a:r>
            <a:r>
              <a:rPr lang="en-US" altLang="zh-TW" sz="2400" b="1" u="sng" dirty="0" smtClean="0">
                <a:solidFill>
                  <a:srgbClr val="FF0000"/>
                </a:solidFill>
                <a:hlinkClick r:id="rId2"/>
              </a:rPr>
              <a:t>/</a:t>
            </a:r>
            <a:endParaRPr lang="en-US" altLang="zh-TW" sz="2400" b="1" u="sng" dirty="0" smtClean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舊網站</a:t>
            </a:r>
            <a:r>
              <a:rPr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105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度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https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://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is.gd/SeIcu8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104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度</a:t>
            </a:r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http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://</a:t>
            </a:r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geref.ntub.edu.tw/ezfiles/43/1043/img/1154/index.html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TW" altLang="en-US" sz="2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</a:t>
            </a:r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課程配有</a:t>
            </a:r>
            <a:r>
              <a:rPr lang="en-US" altLang="zh-TW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位教學助理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，並開設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fb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社團作為非正式互動平台，歡迎同學與我們互動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強烈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建議不應請假或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曠課，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老師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相當注重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出席與上課，出席率過低將影響總成績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b="1" u="sng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同學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對學習有問題或任何疑難雜症，請務必隨時、主動跟</a:t>
            </a:r>
            <a:r>
              <a:rPr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老師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TA</a:t>
            </a:r>
            <a:r>
              <a:rPr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反應，千萬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不要害羞或悶在心裡</a:t>
            </a:r>
            <a:r>
              <a:rPr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2"/>
          <p:cNvSpPr txBox="1">
            <a:spLocks/>
          </p:cNvSpPr>
          <p:nvPr/>
        </p:nvSpPr>
        <p:spPr>
          <a:xfrm>
            <a:off x="539552" y="188640"/>
            <a:ext cx="802838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+mj-cs"/>
              </a:defRPr>
            </a:lvl1pPr>
          </a:lstStyle>
          <a:p>
            <a:r>
              <a:rPr lang="zh-TW" altLang="en-US" sz="44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七  注意事項</a:t>
            </a:r>
            <a:endPara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223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 descr="3450626956_1f31b4f3ef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19" y="908720"/>
            <a:ext cx="9361040" cy="5949280"/>
          </a:xfrm>
          <a:prstGeom prst="rect">
            <a:avLst/>
          </a:prstGeom>
        </p:spPr>
      </p:pic>
      <p:sp>
        <p:nvSpPr>
          <p:cNvPr id="5" name="內容版面配置區 2"/>
          <p:cNvSpPr txBox="1">
            <a:spLocks/>
          </p:cNvSpPr>
          <p:nvPr/>
        </p:nvSpPr>
        <p:spPr>
          <a:xfrm>
            <a:off x="107504" y="260648"/>
            <a:ext cx="8928992" cy="1008112"/>
          </a:xfrm>
          <a:prstGeom prst="rect">
            <a:avLst/>
          </a:prstGeom>
          <a:solidFill>
            <a:schemeClr val="accent6">
              <a:lumMod val="60000"/>
              <a:lumOff val="40000"/>
              <a:alpha val="12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zh-TW" altLang="en-US" sz="3400" b="1" smtClean="0">
                <a:solidFill>
                  <a:srgbClr val="1003B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學以致用？興趣還是能力？你為什麼念大學？</a:t>
            </a:r>
            <a:endParaRPr lang="zh-TW" altLang="en-US" sz="3400" b="1" dirty="0">
              <a:solidFill>
                <a:srgbClr val="1003B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8580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87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99592" y="1340768"/>
            <a:ext cx="7920880" cy="5445224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buFontTx/>
              <a:buNone/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大學是什麼？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l"/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大學，是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探討宇宙各種知識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的地方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(university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有普遍宇宙之意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。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l"/>
              <a:defRPr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大學，是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追求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真理的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殿堂</a:t>
            </a:r>
            <a:r>
              <a:rPr lang="zh-TW" altLang="en-US" b="1" dirty="0" smtClean="0">
                <a:solidFill>
                  <a:srgbClr val="1003B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：</a:t>
            </a:r>
            <a:r>
              <a:rPr lang="zh-TW" altLang="en-US" b="1" dirty="0">
                <a:solidFill>
                  <a:srgbClr val="1003B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對權勢說</a:t>
            </a:r>
            <a:r>
              <a:rPr lang="zh-TW" altLang="en-US" b="1" dirty="0" smtClean="0">
                <a:solidFill>
                  <a:srgbClr val="1003B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真話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(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講真話，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辯論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/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溝通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)</a:t>
            </a:r>
            <a:r>
              <a:rPr lang="zh-TW" altLang="en-US" b="1" dirty="0" smtClean="0">
                <a:solidFill>
                  <a:srgbClr val="1003B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，</a:t>
            </a:r>
            <a:r>
              <a:rPr lang="zh-TW" altLang="en-US" b="1" dirty="0">
                <a:solidFill>
                  <a:srgbClr val="1003B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永遠的批判者，理想主義的堡壘，保持對知識的尊敬。</a:t>
            </a:r>
            <a:endParaRPr lang="en-US" altLang="zh-TW" b="1" dirty="0">
              <a:solidFill>
                <a:srgbClr val="1003BD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微軟正黑體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l"/>
              <a:defRPr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大學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，在培養獨立思考、組織分析、以及判斷是非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曲折等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公民基本能力。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l"/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大學，是奠定你自己追求學問的起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FontTx/>
              <a:buNone/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   點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帶著走的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知識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vs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帶著</a:t>
            </a:r>
            <a:r>
              <a: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走的能力</a:t>
            </a:r>
            <a:r>
              <a:rPr lang="en-US" altLang="zh-TW" b="1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。</a:t>
            </a:r>
          </a:p>
          <a:p>
            <a:endParaRPr lang="zh-TW" altLang="en-US" dirty="0"/>
          </a:p>
        </p:txBody>
      </p:sp>
      <p:sp>
        <p:nvSpPr>
          <p:cNvPr id="4" name="標題 2"/>
          <p:cNvSpPr txBox="1">
            <a:spLocks/>
          </p:cNvSpPr>
          <p:nvPr/>
        </p:nvSpPr>
        <p:spPr>
          <a:xfrm>
            <a:off x="539552" y="188640"/>
            <a:ext cx="802838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+mj-cs"/>
              </a:defRPr>
            </a:lvl1pPr>
          </a:lstStyle>
          <a:p>
            <a:r>
              <a:rPr lang="zh-TW" altLang="en-US" sz="44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結語  </a:t>
            </a:r>
            <a:r>
              <a:rPr lang="zh-TW" altLang="en-US" sz="44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給</a:t>
            </a:r>
            <a:r>
              <a:rPr lang="en-US" altLang="zh-TW" sz="44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iPhone</a:t>
            </a:r>
            <a:r>
              <a:rPr lang="zh-TW" altLang="en-US" sz="44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滑</a:t>
            </a:r>
            <a:r>
              <a:rPr lang="zh-TW" altLang="en-US" sz="44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世代</a:t>
            </a:r>
            <a:r>
              <a:rPr lang="zh-TW" altLang="en-US" sz="44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的你</a:t>
            </a:r>
            <a:endParaRPr lang="zh-TW" altLang="en-US" sz="44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5923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99592" y="1196752"/>
            <a:ext cx="7668344" cy="4968552"/>
          </a:xfr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buFontTx/>
              <a:buNone/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大學不是什麼？</a:t>
            </a:r>
          </a:p>
          <a:p>
            <a:pPr algn="just">
              <a:spcBef>
                <a:spcPts val="600"/>
              </a:spcBef>
              <a:buFont typeface="Wingdings" pitchFamily="2" charset="2"/>
              <a:buChar char="l"/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大學，不是職業培訓所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補習班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buFont typeface="Wingdings" pitchFamily="2" charset="2"/>
              <a:buChar char="l"/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大學，不是國中小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老師不是保母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buFont typeface="Wingdings" pitchFamily="2" charset="2"/>
              <a:buChar char="l"/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大學，不是任你玩四年，而是用四年時間去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找你自己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(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認識自己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)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→蘇格拉底「</a:t>
            </a:r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未經檢視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的</a:t>
            </a:r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人生，是不值得過的！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」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buFont typeface="Wingdings" pitchFamily="2" charset="2"/>
              <a:buChar char="l"/>
              <a:defRPr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你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可以學業、社團、愛情與打工兼得，也可以只選幾樣從事，但重要的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是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marL="0" indent="0" algn="just">
              <a:spcBef>
                <a:spcPts val="600"/>
              </a:spcBef>
              <a:buNone/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 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   →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自主決定、自己負責。</a:t>
            </a:r>
          </a:p>
          <a:p>
            <a:endParaRPr lang="zh-TW" altLang="en-US" dirty="0"/>
          </a:p>
        </p:txBody>
      </p:sp>
      <p:sp>
        <p:nvSpPr>
          <p:cNvPr id="4" name="標題 2"/>
          <p:cNvSpPr txBox="1">
            <a:spLocks/>
          </p:cNvSpPr>
          <p:nvPr/>
        </p:nvSpPr>
        <p:spPr>
          <a:xfrm>
            <a:off x="539552" y="188640"/>
            <a:ext cx="802838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+mj-cs"/>
              </a:defRPr>
            </a:lvl1pPr>
          </a:lstStyle>
          <a:p>
            <a:r>
              <a:rPr lang="zh-TW" altLang="en-US" sz="44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結語  </a:t>
            </a:r>
            <a:r>
              <a:rPr lang="zh-TW" altLang="en-US" sz="44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給</a:t>
            </a:r>
            <a:r>
              <a:rPr lang="en-US" altLang="zh-TW" sz="44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iPhone</a:t>
            </a:r>
            <a:r>
              <a:rPr lang="zh-TW" altLang="en-US" sz="44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滑</a:t>
            </a:r>
            <a:r>
              <a:rPr lang="zh-TW" altLang="en-US" sz="44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世代的你</a:t>
            </a:r>
          </a:p>
        </p:txBody>
      </p:sp>
    </p:spTree>
    <p:extLst>
      <p:ext uri="{BB962C8B-B14F-4D97-AF65-F5344CB8AC3E}">
        <p14:creationId xmlns:p14="http://schemas.microsoft.com/office/powerpoint/2010/main" val="31321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99592" y="1412776"/>
            <a:ext cx="8100392" cy="5112568"/>
          </a:xfr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未來大學趨勢：知識→核心</a:t>
            </a:r>
            <a:r>
              <a:rPr lang="zh-TW" altLang="en-US" b="1" dirty="0">
                <a:solidFill>
                  <a:srgbClr val="1003B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素養</a:t>
            </a:r>
            <a:endParaRPr lang="en-US" altLang="zh-TW" b="1" dirty="0">
              <a:solidFill>
                <a:srgbClr val="1003BD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微軟正黑體"/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                               書本→關鍵</a:t>
            </a:r>
            <a:r>
              <a:rPr lang="zh-TW" altLang="en-US" b="1" dirty="0">
                <a:solidFill>
                  <a:srgbClr val="1003B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能力</a:t>
            </a:r>
            <a:endParaRPr lang="en-US" altLang="zh-TW" b="1" dirty="0">
              <a:solidFill>
                <a:srgbClr val="1003BD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微軟正黑體"/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                               老師中心→</a:t>
            </a:r>
            <a:r>
              <a:rPr lang="zh-TW" altLang="en-US" b="1" dirty="0">
                <a:solidFill>
                  <a:srgbClr val="1003B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學生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中心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  <a:cs typeface="微軟正黑體"/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                               教室→</a:t>
            </a:r>
            <a:r>
              <a:rPr lang="zh-TW" altLang="en-US" b="1" dirty="0">
                <a:solidFill>
                  <a:srgbClr val="1003B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網路</a:t>
            </a:r>
            <a:endParaRPr lang="en-US" altLang="zh-TW" b="1" dirty="0">
              <a:solidFill>
                <a:srgbClr val="1003BD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微軟正黑體"/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                               教什麼→</a:t>
            </a:r>
            <a:r>
              <a:rPr lang="zh-TW" altLang="en-US" b="1" dirty="0">
                <a:solidFill>
                  <a:srgbClr val="1003B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學什麼</a:t>
            </a:r>
            <a:endParaRPr lang="en-US" altLang="zh-TW" b="1" dirty="0">
              <a:solidFill>
                <a:srgbClr val="1003BD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微軟正黑體"/>
            </a:endParaRP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zh-TW" altLang="en-US" b="1" dirty="0">
                <a:solidFill>
                  <a:srgbClr val="1003B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通識教育：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自由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/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多元化的博雅學習。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  <a:cs typeface="微軟正黑體"/>
            </a:endParaRP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正確的學習通識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：軟實力，最後一哩。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  <a:cs typeface="微軟正黑體"/>
            </a:endParaRP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你，準備好了嗎？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  <a:cs typeface="微軟正黑體"/>
            </a:endParaRPr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16024" y="360040"/>
            <a:ext cx="8172400" cy="836712"/>
          </a:xfrm>
        </p:spPr>
        <p:txBody>
          <a:bodyPr/>
          <a:lstStyle/>
          <a:p>
            <a:r>
              <a:rPr lang="zh-TW" altLang="en-US" sz="44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博雅贈言</a:t>
            </a:r>
            <a:r>
              <a:rPr lang="zh-TW" altLang="en-US" sz="440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與通識禮物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59438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4" descr="http://album.udn.com/community/img/PSN_PHOTO/supergogo1999/f_6940105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14318" cy="710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5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11560" y="1412776"/>
            <a:ext cx="5921754" cy="4353347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l"/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民主不只是一種政府的形式，它是一種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生活方式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，一種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相互溝通經驗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的生活模式。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marL="0" indent="0" algn="r">
              <a:buNone/>
              <a:defRPr/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~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杜威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(John Dewey)</a:t>
            </a:r>
          </a:p>
          <a:p>
            <a:pPr marL="0" indent="0" algn="r">
              <a:buNone/>
              <a:defRPr/>
            </a:pP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l"/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民主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制的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危機導源於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它還不夠民主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marL="0" indent="0" algn="r">
              <a:buNone/>
              <a:defRPr/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~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紀登斯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(Anthony Giddens)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575" y="0"/>
            <a:ext cx="2637426" cy="350100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575" y="3501008"/>
            <a:ext cx="2663023" cy="341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08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http://vikingbar.org/wp-content/uploads/2016/01/DCAR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5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內容版面配置區 1"/>
          <p:cNvSpPr txBox="1">
            <a:spLocks/>
          </p:cNvSpPr>
          <p:nvPr/>
        </p:nvSpPr>
        <p:spPr>
          <a:xfrm>
            <a:off x="606963" y="1844825"/>
            <a:ext cx="8100392" cy="648072"/>
          </a:xfrm>
          <a:prstGeom prst="rect">
            <a:avLst/>
          </a:prstGeom>
          <a:solidFill>
            <a:schemeClr val="accent6">
              <a:lumMod val="60000"/>
              <a:lumOff val="40000"/>
              <a:alpha val="12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zh-TW" altLang="en-US" sz="4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你今天狄卡了嗎？</a:t>
            </a:r>
            <a:endParaRPr lang="zh-TW" altLang="en-US" sz="4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1095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http://img.ltn.com.tw/Upload/liveNews/BigPic/600_phpEW4M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3083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內容版面配置區 1"/>
          <p:cNvSpPr txBox="1">
            <a:spLocks/>
          </p:cNvSpPr>
          <p:nvPr/>
        </p:nvSpPr>
        <p:spPr>
          <a:xfrm>
            <a:off x="7524328" y="260648"/>
            <a:ext cx="1368152" cy="5688633"/>
          </a:xfrm>
          <a:prstGeom prst="rect">
            <a:avLst/>
          </a:prstGeom>
          <a:solidFill>
            <a:schemeClr val="accent6">
              <a:lumMod val="60000"/>
              <a:lumOff val="40000"/>
              <a:alpha val="12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zh-TW" altLang="en-US" sz="40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你今天直播了嗎？</a:t>
            </a:r>
            <a:endParaRPr lang="zh-TW" altLang="en-US" sz="40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9459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251520" y="620688"/>
            <a:ext cx="8712968" cy="6048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b="1" kern="120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人肉搜索，內搜</a:t>
            </a:r>
            <a:r>
              <a:rPr lang="zh-TW" altLang="en-US" dirty="0" smtClean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好</a:t>
            </a:r>
            <a:r>
              <a:rPr lang="zh-TW" altLang="en-US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∙</a:t>
            </a:r>
            <a:r>
              <a:rPr lang="zh-TW" altLang="en-US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不好？</a:t>
            </a:r>
            <a:endParaRPr lang="en-US" altLang="zh-TW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謝謝</a:t>
            </a:r>
            <a:r>
              <a:rPr lang="zh-TW" altLang="en-US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聆聽</a:t>
            </a:r>
            <a:endParaRPr lang="en-US" altLang="zh-TW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Thank you for your attention</a:t>
            </a:r>
            <a:r>
              <a:rPr lang="zh-TW" altLang="en-US" dirty="0"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</a:p>
          <a:p>
            <a:endParaRPr lang="zh-TW" altLang="en-US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1585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99592" y="1412776"/>
            <a:ext cx="7776864" cy="504056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l"/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雲端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民主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：電子民主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/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線上民主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→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科技民主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/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數位民主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/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網路民主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→？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l"/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思考：什麼是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民主？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l"/>
              <a:defRPr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民主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Web2.0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：網路開啟民主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2.0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，前景可期，還是曇花一現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?(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參考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走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過直播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元年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l"/>
              <a:defRPr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你是誰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：網友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臉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友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/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實況主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)/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鄉民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/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酸民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/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路人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/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部落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客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/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粉絲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/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魯蛇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/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達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(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魔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)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人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/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信徒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/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   消費者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/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球迷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/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選民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/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黨員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/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國民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/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公民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……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l"/>
              <a:defRPr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思考：數位時代之民主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如何可能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?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44408" cy="936104"/>
          </a:xfrm>
        </p:spPr>
        <p:txBody>
          <a:bodyPr/>
          <a:lstStyle/>
          <a:p>
            <a:r>
              <a:rPr lang="zh-TW" altLang="zh-TW" sz="4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引言</a:t>
            </a:r>
            <a:r>
              <a:rPr lang="en-US" altLang="zh-TW" sz="4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  </a:t>
            </a:r>
            <a:r>
              <a:rPr lang="zh-TW" altLang="zh-TW" sz="4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網路</a:t>
            </a:r>
            <a:r>
              <a:rPr lang="zh-TW" altLang="en-US" sz="4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─民主─公民生活</a:t>
            </a:r>
            <a:r>
              <a:rPr lang="en-US" altLang="zh-TW" sz="4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 </a:t>
            </a:r>
            <a:endPara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0089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2" descr="http://fs2.mingpao.com/pns/20140320/s00007/1395258585982_7FBFF41D238108E904D0F011103C7C5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67"/>
            <a:ext cx="4624605" cy="688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內容版面配置區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07" y="-15434"/>
            <a:ext cx="4624605" cy="6888386"/>
          </a:xfrm>
          <a:prstGeom prst="rect">
            <a:avLst/>
          </a:prstGeom>
          <a:solidFill>
            <a:schemeClr val="accent6">
              <a:lumMod val="60000"/>
              <a:lumOff val="40000"/>
              <a:alpha val="12000"/>
            </a:schemeClr>
          </a:solidFill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-235935" y="6093296"/>
            <a:ext cx="972108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+mj-cs"/>
              </a:defRPr>
            </a:lvl1pPr>
          </a:lstStyle>
          <a:p>
            <a:r>
              <a:rPr lang="zh-TW" altLang="en-US" sz="19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圖片來源：左圖明報</a:t>
            </a:r>
            <a:r>
              <a:rPr lang="en-US" altLang="zh-TW" sz="19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9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右圖</a:t>
            </a:r>
            <a:r>
              <a:rPr lang="en-US" altLang="zh-TW" sz="190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http://www.nownews.com/n/2014/04/08/1181804</a:t>
            </a:r>
            <a:endParaRPr lang="zh-TW" altLang="en-US" sz="1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6175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0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9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8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8" name="AutoShape 10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9" name="AutoShape 12"/>
          <p:cNvSpPr>
            <a:spLocks noChangeAspect="1" noChangeArrowheads="1"/>
          </p:cNvSpPr>
          <p:nvPr/>
        </p:nvSpPr>
        <p:spPr bwMode="auto">
          <a:xfrm>
            <a:off x="3683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" name="AutoShape 14"/>
          <p:cNvSpPr>
            <a:spLocks noChangeAspect="1" noChangeArrowheads="1"/>
          </p:cNvSpPr>
          <p:nvPr/>
        </p:nvSpPr>
        <p:spPr bwMode="auto">
          <a:xfrm>
            <a:off x="5207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1" name="AutoShape 16"/>
          <p:cNvSpPr>
            <a:spLocks noChangeAspect="1" noChangeArrowheads="1"/>
          </p:cNvSpPr>
          <p:nvPr/>
        </p:nvSpPr>
        <p:spPr bwMode="auto">
          <a:xfrm>
            <a:off x="67310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2050" name="Picture 2" descr="http://topick.hket.com/res/v3/image/content/1400000/1403745/fb15_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2736" y="0"/>
            <a:ext cx="115212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5436096" y="726376"/>
            <a:ext cx="360040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世大運外國選手直播看台灣</a:t>
            </a:r>
            <a:r>
              <a:rPr lang="en-US" altLang="zh-TW" sz="2000" b="1" u="sng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</a:t>
            </a:r>
            <a:r>
              <a:rPr lang="en-US" altLang="zh-TW" sz="2000" b="1" u="sng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www.youtube.com/watch?v=pXGqpSkt2I0</a:t>
            </a:r>
            <a:endParaRPr lang="zh-TW" altLang="en-US" sz="2000" b="1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9146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99592" y="1268760"/>
            <a:ext cx="7776864" cy="5256584"/>
          </a:xfr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buFont typeface="Wingdings" pitchFamily="2" charset="2"/>
              <a:buChar char="l"/>
              <a:defRPr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公共論壇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：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forum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在古羅馬字義為公民城鎮的廣場，提供人民意見交流與討論的公共場所。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buFont typeface="Wingdings" pitchFamily="2" charset="2"/>
              <a:buChar char="l"/>
              <a:defRPr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公共領域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(public sphere)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：公共空間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(public space)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，是踐履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古典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民主的重要基礎。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buFont typeface="Wingdings" pitchFamily="2" charset="2"/>
              <a:buChar char="l"/>
              <a:defRPr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網路民主一審議民主一公共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領域：</a:t>
            </a:r>
            <a:endParaRPr lang="en-US" altLang="zh-TW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marL="0" indent="0" algn="just">
              <a:spcBef>
                <a:spcPts val="600"/>
              </a:spcBef>
              <a:buNone/>
              <a:defRPr/>
            </a:pPr>
            <a:r>
              <a:rPr lang="zh-TW" altLang="en-US" dirty="0" smtClean="0"/>
              <a:t>    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生活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世界（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lifeworld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buFont typeface="Wingdings" pitchFamily="2" charset="2"/>
              <a:buChar char="l"/>
              <a:defRPr/>
            </a:pP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肥皂箱文化→</a:t>
            </a:r>
            <a:r>
              <a:rPr lang="en-US" altLang="zh-TW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OOO</a:t>
            </a:r>
            <a:r>
              <a:rPr lang="zh-TW" altLang="en-US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論壇。</a:t>
            </a:r>
          </a:p>
          <a:p>
            <a:endParaRPr lang="zh-TW" altLang="en-US" dirty="0"/>
          </a:p>
        </p:txBody>
      </p:sp>
      <p:sp>
        <p:nvSpPr>
          <p:cNvPr id="4" name="標題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44408" cy="936104"/>
          </a:xfrm>
        </p:spPr>
        <p:txBody>
          <a:bodyPr/>
          <a:lstStyle/>
          <a:p>
            <a:r>
              <a:rPr lang="zh-TW" altLang="zh-TW" sz="4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引言</a:t>
            </a:r>
            <a:r>
              <a:rPr lang="en-US" altLang="zh-TW" sz="4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  </a:t>
            </a:r>
            <a:r>
              <a:rPr lang="zh-TW" altLang="zh-TW" sz="4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網路</a:t>
            </a:r>
            <a:r>
              <a:rPr lang="zh-TW" altLang="en-US" sz="4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─民主─公民生活</a:t>
            </a:r>
            <a:r>
              <a:rPr lang="en-US" altLang="zh-TW" sz="4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 </a:t>
            </a:r>
            <a:endPara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2658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972</TotalTime>
  <Words>2360</Words>
  <Application>Microsoft Office PowerPoint</Application>
  <PresentationFormat>如螢幕大小 (4:3)</PresentationFormat>
  <Paragraphs>182</Paragraphs>
  <Slides>42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42</vt:i4>
      </vt:variant>
    </vt:vector>
  </HeadingPairs>
  <TitlesOfParts>
    <vt:vector size="43" baseType="lpstr">
      <vt:lpstr>自訂設計</vt:lpstr>
      <vt:lpstr>課程介紹 從直播風潮看網路公民參與</vt:lpstr>
      <vt:lpstr>PowerPoint 簡報</vt:lpstr>
      <vt:lpstr>PowerPoint 簡報</vt:lpstr>
      <vt:lpstr>PowerPoint 簡報</vt:lpstr>
      <vt:lpstr>引言  網路─民主─公民生活 </vt:lpstr>
      <vt:lpstr>PowerPoint 簡報</vt:lpstr>
      <vt:lpstr>PowerPoint 簡報</vt:lpstr>
      <vt:lpstr>PowerPoint 簡報</vt:lpstr>
      <vt:lpstr>引言  網路─民主─公民生活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博雅贈言與通識禮物</vt:lpstr>
      <vt:lpstr>PowerPoint 簡報</vt:lpstr>
      <vt:lpstr>PowerPoint 簡報</vt:lpstr>
      <vt:lpstr>PowerPoint 簡報</vt:lpstr>
      <vt:lpstr>PowerPoint 簡報</vt:lpstr>
    </vt:vector>
  </TitlesOfParts>
  <Company>C.M.T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solopig123</dc:creator>
  <cp:lastModifiedBy>user</cp:lastModifiedBy>
  <cp:revision>113</cp:revision>
  <dcterms:created xsi:type="dcterms:W3CDTF">2016-01-16T17:43:05Z</dcterms:created>
  <dcterms:modified xsi:type="dcterms:W3CDTF">2017-09-18T14:00:29Z</dcterms:modified>
</cp:coreProperties>
</file>