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23"/>
  </p:notesMasterIdLst>
  <p:handoutMasterIdLst>
    <p:handoutMasterId r:id="rId24"/>
  </p:handoutMasterIdLst>
  <p:sldIdLst>
    <p:sldId id="256" r:id="rId2"/>
    <p:sldId id="347" r:id="rId3"/>
    <p:sldId id="348" r:id="rId4"/>
    <p:sldId id="349" r:id="rId5"/>
    <p:sldId id="317" r:id="rId6"/>
    <p:sldId id="341" r:id="rId7"/>
    <p:sldId id="320" r:id="rId8"/>
    <p:sldId id="322" r:id="rId9"/>
    <p:sldId id="323" r:id="rId10"/>
    <p:sldId id="324" r:id="rId11"/>
    <p:sldId id="325" r:id="rId12"/>
    <p:sldId id="327" r:id="rId13"/>
    <p:sldId id="344" r:id="rId14"/>
    <p:sldId id="342" r:id="rId15"/>
    <p:sldId id="343" r:id="rId16"/>
    <p:sldId id="329" r:id="rId17"/>
    <p:sldId id="330" r:id="rId18"/>
    <p:sldId id="332" r:id="rId19"/>
    <p:sldId id="333" r:id="rId20"/>
    <p:sldId id="346" r:id="rId21"/>
    <p:sldId id="280" r:id="rId22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EE3E3E"/>
    <a:srgbClr val="0277BD"/>
    <a:srgbClr val="51CCED"/>
    <a:srgbClr val="8BDDF3"/>
    <a:srgbClr val="9B6A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1" d="100"/>
          <a:sy n="71" d="100"/>
        </p:scale>
        <p:origin x="-1786" y="-23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4" d="100"/>
          <a:sy n="54" d="100"/>
        </p:scale>
        <p:origin x="-2916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EC38CB-C988-421A-8155-469D93ED2EE1}" type="datetimeFigureOut">
              <a:rPr lang="zh-TW" altLang="en-US" smtClean="0"/>
              <a:pPr/>
              <a:t>2017/12/30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263A7A-DF40-4EC6-8D8A-1B8FFFAA806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832342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6A6DA7-E9A0-4BE9-A3CF-03619FCEC719}" type="datetimeFigureOut">
              <a:rPr lang="zh-TW" altLang="en-US" smtClean="0"/>
              <a:t>2017/12/30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EB7960-9D31-4698-AA2C-5399137A8FA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08520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EB7960-9D31-4698-AA2C-5399137A8FA5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404124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訂版面配置">
    <p:bg>
      <p:bgPr>
        <a:solidFill>
          <a:srgbClr val="51CC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 userDrawn="1"/>
        </p:nvPicPr>
        <p:blipFill>
          <a:blip r:embed="rId2" cstate="print">
            <a:lum bright="40000"/>
          </a:blip>
          <a:srcRect/>
          <a:stretch>
            <a:fillRect/>
          </a:stretch>
        </p:blipFill>
        <p:spPr bwMode="auto">
          <a:xfrm>
            <a:off x="2637975" y="-72008"/>
            <a:ext cx="396875" cy="164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3" name="直線接點 22"/>
          <p:cNvCxnSpPr/>
          <p:nvPr userDrawn="1"/>
        </p:nvCxnSpPr>
        <p:spPr>
          <a:xfrm flipH="1">
            <a:off x="1187624" y="1916832"/>
            <a:ext cx="288032" cy="72008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接點 24"/>
          <p:cNvCxnSpPr/>
          <p:nvPr userDrawn="1"/>
        </p:nvCxnSpPr>
        <p:spPr>
          <a:xfrm>
            <a:off x="1979712" y="1916832"/>
            <a:ext cx="0" cy="792088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/>
          <p:cNvCxnSpPr/>
          <p:nvPr userDrawn="1"/>
        </p:nvCxnSpPr>
        <p:spPr>
          <a:xfrm>
            <a:off x="2411760" y="1916832"/>
            <a:ext cx="288032" cy="72008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1" name="Picture 7"/>
          <p:cNvPicPr>
            <a:picLocks noChangeAspect="1" noChangeArrowheads="1"/>
          </p:cNvPicPr>
          <p:nvPr userDrawn="1"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lum bright="10000"/>
          </a:blip>
          <a:srcRect r="37434"/>
          <a:stretch>
            <a:fillRect/>
          </a:stretch>
        </p:blipFill>
        <p:spPr bwMode="auto">
          <a:xfrm flipH="1">
            <a:off x="0" y="4797152"/>
            <a:ext cx="992427" cy="1114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38" name="直線接點 37"/>
          <p:cNvCxnSpPr/>
          <p:nvPr userDrawn="1"/>
        </p:nvCxnSpPr>
        <p:spPr>
          <a:xfrm flipH="1">
            <a:off x="2915816" y="3429000"/>
            <a:ext cx="648072" cy="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群組 17"/>
          <p:cNvGrpSpPr/>
          <p:nvPr userDrawn="1"/>
        </p:nvGrpSpPr>
        <p:grpSpPr>
          <a:xfrm>
            <a:off x="539552" y="2636912"/>
            <a:ext cx="2880320" cy="4221088"/>
            <a:chOff x="1043608" y="2399658"/>
            <a:chExt cx="2808312" cy="4458342"/>
          </a:xfrm>
        </p:grpSpPr>
        <p:cxnSp>
          <p:nvCxnSpPr>
            <p:cNvPr id="10" name="直線接點 9"/>
            <p:cNvCxnSpPr/>
            <p:nvPr userDrawn="1"/>
          </p:nvCxnSpPr>
          <p:spPr>
            <a:xfrm>
              <a:off x="1835696" y="3789040"/>
              <a:ext cx="0" cy="3068960"/>
            </a:xfrm>
            <a:prstGeom prst="line">
              <a:avLst/>
            </a:prstGeom>
            <a:ln w="76200">
              <a:solidFill>
                <a:srgbClr val="0277BD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Picture 21" descr="https://www.dcard.tw/img/favicon_144.png"/>
            <p:cNvPicPr>
              <a:picLocks noChangeAspect="1" noChangeArrowheads="1"/>
            </p:cNvPicPr>
            <p:nvPr userDrawn="1"/>
          </p:nvPicPr>
          <p:blipFill>
            <a:blip r:embed="rId4" cstate="print">
              <a:lum bright="10000"/>
            </a:blip>
            <a:srcRect/>
            <a:stretch>
              <a:fillRect/>
            </a:stretch>
          </p:blipFill>
          <p:spPr bwMode="auto">
            <a:xfrm>
              <a:off x="1521892" y="5635475"/>
              <a:ext cx="673844" cy="673845"/>
            </a:xfrm>
            <a:prstGeom prst="rect">
              <a:avLst/>
            </a:prstGeom>
            <a:noFill/>
          </p:spPr>
        </p:pic>
        <p:cxnSp>
          <p:nvCxnSpPr>
            <p:cNvPr id="12" name="直線接點 11"/>
            <p:cNvCxnSpPr/>
            <p:nvPr userDrawn="1"/>
          </p:nvCxnSpPr>
          <p:spPr>
            <a:xfrm>
              <a:off x="2267744" y="3789040"/>
              <a:ext cx="0" cy="3068960"/>
            </a:xfrm>
            <a:prstGeom prst="line">
              <a:avLst/>
            </a:prstGeom>
            <a:ln w="76200">
              <a:solidFill>
                <a:srgbClr val="EE3E3E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17"/>
            <p:cNvPicPr>
              <a:picLocks noChangeAspect="1" noChangeArrowheads="1"/>
            </p:cNvPicPr>
            <p:nvPr userDrawn="1"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10000"/>
            </a:blip>
            <a:srcRect/>
            <a:stretch>
              <a:fillRect/>
            </a:stretch>
          </p:blipFill>
          <p:spPr bwMode="auto">
            <a:xfrm>
              <a:off x="1907704" y="5013176"/>
              <a:ext cx="720080" cy="7200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4" name="直線接點 13"/>
            <p:cNvCxnSpPr/>
            <p:nvPr userDrawn="1"/>
          </p:nvCxnSpPr>
          <p:spPr>
            <a:xfrm>
              <a:off x="2699792" y="3789040"/>
              <a:ext cx="0" cy="3068960"/>
            </a:xfrm>
            <a:prstGeom prst="line">
              <a:avLst/>
            </a:prstGeom>
            <a:ln w="76200">
              <a:solidFill>
                <a:srgbClr val="9B6A53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pic>
          <p:nvPicPr>
            <p:cNvPr id="15" name="Picture 19" descr="https://encrypted-tbn1.gstatic.com/images?q=tbn:ANd9GcQlo_ETfkAG-FeFLg5CpaJFR4gSZ1A94C2XAzkGPBHPr6kUszo9"/>
            <p:cNvPicPr>
              <a:picLocks noChangeAspect="1" noChangeArrowheads="1"/>
            </p:cNvPicPr>
            <p:nvPr userDrawn="1"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10000"/>
            </a:blip>
            <a:srcRect/>
            <a:stretch>
              <a:fillRect/>
            </a:stretch>
          </p:blipFill>
          <p:spPr bwMode="auto">
            <a:xfrm>
              <a:off x="2207613" y="4416912"/>
              <a:ext cx="1030265" cy="772052"/>
            </a:xfrm>
            <a:prstGeom prst="rect">
              <a:avLst/>
            </a:prstGeom>
            <a:noFill/>
          </p:spPr>
        </p:pic>
        <p:cxnSp>
          <p:nvCxnSpPr>
            <p:cNvPr id="16" name="直線接點 15"/>
            <p:cNvCxnSpPr/>
            <p:nvPr userDrawn="1"/>
          </p:nvCxnSpPr>
          <p:spPr>
            <a:xfrm>
              <a:off x="3131840" y="3789040"/>
              <a:ext cx="0" cy="3068960"/>
            </a:xfrm>
            <a:prstGeom prst="line">
              <a:avLst/>
            </a:prstGeom>
            <a:ln w="76200">
              <a:solidFill>
                <a:schemeClr val="bg1">
                  <a:lumMod val="50000"/>
                </a:schemeClr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" name="群組 7"/>
            <p:cNvGrpSpPr/>
            <p:nvPr userDrawn="1"/>
          </p:nvGrpSpPr>
          <p:grpSpPr>
            <a:xfrm>
              <a:off x="1043608" y="2399658"/>
              <a:ext cx="2808312" cy="1605406"/>
              <a:chOff x="708124" y="2183225"/>
              <a:chExt cx="5636613" cy="3406015"/>
            </a:xfrm>
          </p:grpSpPr>
          <p:pic>
            <p:nvPicPr>
              <p:cNvPr id="1026" name="Picture 2"/>
              <p:cNvPicPr>
                <a:picLocks noChangeAspect="1" noChangeArrowheads="1"/>
              </p:cNvPicPr>
              <p:nvPr userDrawn="1"/>
            </p:nvPicPr>
            <p:blipFill>
              <a:blip r:embed="rId7" cstate="print">
                <a:lum bright="10000"/>
              </a:blip>
              <a:srcRect l="8454" t="30577" r="7008" b="18339"/>
              <a:stretch>
                <a:fillRect/>
              </a:stretch>
            </p:blipFill>
            <p:spPr bwMode="auto">
              <a:xfrm>
                <a:off x="708124" y="2183225"/>
                <a:ext cx="5636613" cy="34060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7" name="Picture 9" descr="C:\Users\EW\Desktop\noun_166991_cc.png"/>
              <p:cNvPicPr>
                <a:picLocks noChangeAspect="1" noChangeArrowheads="1"/>
              </p:cNvPicPr>
              <p:nvPr userDrawn="1"/>
            </p:nvPicPr>
            <p:blipFill>
              <a:blip r:embed="rId8" cstate="print">
                <a:lum bright="10000"/>
              </a:blip>
              <a:srcRect b="15487"/>
              <a:stretch>
                <a:fillRect/>
              </a:stretch>
            </p:blipFill>
            <p:spPr bwMode="auto">
              <a:xfrm>
                <a:off x="2195736" y="2780928"/>
                <a:ext cx="2592288" cy="2190808"/>
              </a:xfrm>
              <a:prstGeom prst="rect">
                <a:avLst/>
              </a:prstGeom>
              <a:noFill/>
              <a:scene3d>
                <a:camera prst="isometricOffAxis1Right"/>
                <a:lightRig rig="threePt" dir="t"/>
              </a:scene3d>
            </p:spPr>
          </p:pic>
        </p:grpSp>
        <p:sp>
          <p:nvSpPr>
            <p:cNvPr id="17" name="文字方塊 16"/>
            <p:cNvSpPr txBox="1"/>
            <p:nvPr userDrawn="1"/>
          </p:nvSpPr>
          <p:spPr>
            <a:xfrm>
              <a:off x="2725564" y="3933056"/>
              <a:ext cx="9823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3200" b="1" dirty="0" smtClean="0">
                  <a:latin typeface="AR CENA" pitchFamily="2" charset="0"/>
                </a:rPr>
                <a:t>PTT</a:t>
              </a:r>
              <a:endParaRPr lang="zh-TW" altLang="en-US" sz="3200" b="1" dirty="0">
                <a:latin typeface="AR CENA" pitchFamily="2" charset="0"/>
              </a:endParaRPr>
            </a:p>
          </p:txBody>
        </p:sp>
      </p:grpSp>
      <p:pic>
        <p:nvPicPr>
          <p:cNvPr id="41" name="Picture 4"/>
          <p:cNvPicPr>
            <a:picLocks noChangeAspect="1" noChangeArrowheads="1"/>
          </p:cNvPicPr>
          <p:nvPr userDrawn="1"/>
        </p:nvPicPr>
        <p:blipFill>
          <a:blip r:embed="rId9" cstate="print">
            <a:clrChange>
              <a:clrFrom>
                <a:srgbClr val="9B6A53"/>
              </a:clrFrom>
              <a:clrTo>
                <a:srgbClr val="9B6A53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lum bright="10000"/>
          </a:blip>
          <a:srcRect/>
          <a:stretch>
            <a:fillRect/>
          </a:stretch>
        </p:blipFill>
        <p:spPr bwMode="auto">
          <a:xfrm flipH="1">
            <a:off x="3491880" y="3068960"/>
            <a:ext cx="1008112" cy="746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8" name="群組 47"/>
          <p:cNvGrpSpPr/>
          <p:nvPr userDrawn="1"/>
        </p:nvGrpSpPr>
        <p:grpSpPr>
          <a:xfrm flipH="1">
            <a:off x="8100392" y="6281936"/>
            <a:ext cx="792088" cy="576064"/>
            <a:chOff x="4387948" y="4941168"/>
            <a:chExt cx="1984252" cy="1440160"/>
          </a:xfrm>
        </p:grpSpPr>
        <p:pic>
          <p:nvPicPr>
            <p:cNvPr id="45" name="Picture 7"/>
            <p:cNvPicPr>
              <a:picLocks noChangeAspect="1" noChangeArrowheads="1"/>
            </p:cNvPicPr>
            <p:nvPr userDrawn="1"/>
          </p:nvPicPr>
          <p:blipFill>
            <a:blip r:embed="rId10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lum bright="10000"/>
            </a:blip>
            <a:srcRect r="37434"/>
            <a:stretch>
              <a:fillRect/>
            </a:stretch>
          </p:blipFill>
          <p:spPr bwMode="auto">
            <a:xfrm>
              <a:off x="4387948" y="5185457"/>
              <a:ext cx="792088" cy="11148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32" name="Picture 8"/>
            <p:cNvPicPr>
              <a:picLocks noChangeAspect="1" noChangeArrowheads="1"/>
            </p:cNvPicPr>
            <p:nvPr userDrawn="1"/>
          </p:nvPicPr>
          <p:blipFill>
            <a:blip r:embed="rId11" cstate="print">
              <a:lum bright="10000"/>
            </a:blip>
            <a:srcRect/>
            <a:stretch>
              <a:fillRect/>
            </a:stretch>
          </p:blipFill>
          <p:spPr bwMode="auto">
            <a:xfrm flipH="1">
              <a:off x="4716016" y="4941168"/>
              <a:ext cx="1656184" cy="1440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53" name="Picture 4" descr="https://fbcdn-sphotos-b-a.akamaihd.net/hphotos-ak-xpf1/v/t34.0-12/12207927_1178415052172555_406852732_n.jpg?oh=456cb2cf7ce180928996a0732dcb41b5&amp;oe=5653C75B&amp;__gda__=1448407307_4c4f8dcd73cd9d467b5b007f752fef90"/>
          <p:cNvPicPr>
            <a:picLocks noChangeAspect="1" noChangeArrowheads="1"/>
          </p:cNvPicPr>
          <p:nvPr userDrawn="1"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002" t="15426" r="39983" b="20299"/>
          <a:stretch>
            <a:fillRect/>
          </a:stretch>
        </p:blipFill>
        <p:spPr bwMode="auto">
          <a:xfrm>
            <a:off x="3779912" y="1052736"/>
            <a:ext cx="888071" cy="822288"/>
          </a:xfrm>
          <a:prstGeom prst="rect">
            <a:avLst/>
          </a:prstGeom>
          <a:noFill/>
        </p:spPr>
      </p:pic>
      <p:sp>
        <p:nvSpPr>
          <p:cNvPr id="55" name="圓角矩形 54"/>
          <p:cNvSpPr/>
          <p:nvPr userDrawn="1"/>
        </p:nvSpPr>
        <p:spPr>
          <a:xfrm>
            <a:off x="3491880" y="548680"/>
            <a:ext cx="5652120" cy="1872208"/>
          </a:xfrm>
          <a:prstGeom prst="roundRect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8" name="圓角矩形 57"/>
          <p:cNvSpPr/>
          <p:nvPr userDrawn="1"/>
        </p:nvSpPr>
        <p:spPr>
          <a:xfrm>
            <a:off x="3347864" y="3140968"/>
            <a:ext cx="5796136" cy="3168352"/>
          </a:xfrm>
          <a:prstGeom prst="roundRect">
            <a:avLst/>
          </a:prstGeom>
          <a:solidFill>
            <a:schemeClr val="bg1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49" name="群組 48"/>
          <p:cNvGrpSpPr/>
          <p:nvPr userDrawn="1"/>
        </p:nvGrpSpPr>
        <p:grpSpPr>
          <a:xfrm>
            <a:off x="3059832" y="5229200"/>
            <a:ext cx="1944216" cy="1440160"/>
            <a:chOff x="4387948" y="4941168"/>
            <a:chExt cx="1984252" cy="1440160"/>
          </a:xfrm>
        </p:grpSpPr>
        <p:pic>
          <p:nvPicPr>
            <p:cNvPr id="50" name="Picture 7"/>
            <p:cNvPicPr>
              <a:picLocks noChangeAspect="1" noChangeArrowheads="1"/>
            </p:cNvPicPr>
            <p:nvPr userDrawn="1"/>
          </p:nvPicPr>
          <p:blipFill>
            <a:blip r:embed="rId13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lum bright="10000"/>
            </a:blip>
            <a:srcRect r="37434"/>
            <a:stretch>
              <a:fillRect/>
            </a:stretch>
          </p:blipFill>
          <p:spPr bwMode="auto">
            <a:xfrm>
              <a:off x="4387948" y="5185457"/>
              <a:ext cx="792088" cy="11148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softEdge rad="12700"/>
            </a:effectLst>
          </p:spPr>
        </p:pic>
        <p:pic>
          <p:nvPicPr>
            <p:cNvPr id="51" name="Picture 8"/>
            <p:cNvPicPr>
              <a:picLocks noChangeAspect="1" noChangeArrowheads="1"/>
            </p:cNvPicPr>
            <p:nvPr userDrawn="1"/>
          </p:nvPicPr>
          <p:blipFill>
            <a:blip r:embed="rId14" cstate="print">
              <a:lum bright="10000"/>
            </a:blip>
            <a:srcRect/>
            <a:stretch>
              <a:fillRect/>
            </a:stretch>
          </p:blipFill>
          <p:spPr bwMode="auto">
            <a:xfrm flipH="1">
              <a:off x="4716016" y="4941168"/>
              <a:ext cx="1656184" cy="1440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softEdge rad="12700"/>
            </a:effectLst>
          </p:spPr>
        </p:pic>
      </p:grpSp>
      <p:pic>
        <p:nvPicPr>
          <p:cNvPr id="1028" name="Picture 4"/>
          <p:cNvPicPr>
            <a:picLocks noChangeAspect="1" noChangeArrowheads="1"/>
          </p:cNvPicPr>
          <p:nvPr userDrawn="1"/>
        </p:nvPicPr>
        <p:blipFill>
          <a:blip r:embed="rId15" cstate="print">
            <a:clrChange>
              <a:clrFrom>
                <a:srgbClr val="9B6A53"/>
              </a:clrFrom>
              <a:clrTo>
                <a:srgbClr val="9B6A53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lum bright="10000"/>
          </a:blip>
          <a:srcRect/>
          <a:stretch>
            <a:fillRect/>
          </a:stretch>
        </p:blipFill>
        <p:spPr bwMode="auto">
          <a:xfrm flipH="1">
            <a:off x="323528" y="0"/>
            <a:ext cx="3384376" cy="250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" name="標題 1"/>
          <p:cNvSpPr>
            <a:spLocks noGrp="1"/>
          </p:cNvSpPr>
          <p:nvPr>
            <p:ph type="title" hasCustomPrompt="1"/>
          </p:nvPr>
        </p:nvSpPr>
        <p:spPr>
          <a:xfrm>
            <a:off x="4860032" y="2924944"/>
            <a:ext cx="3347864" cy="83671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6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defRPr>
            </a:lvl1pPr>
          </a:lstStyle>
          <a:p>
            <a:r>
              <a:rPr lang="zh-TW" altLang="en-US" dirty="0" smtClean="0"/>
              <a:t>單元名稱</a:t>
            </a:r>
            <a:endParaRPr lang="zh-TW" altLang="en-US" dirty="0"/>
          </a:p>
        </p:txBody>
      </p:sp>
      <p:sp>
        <p:nvSpPr>
          <p:cNvPr id="46" name="文字版面配置區 45"/>
          <p:cNvSpPr>
            <a:spLocks noGrp="1"/>
          </p:cNvSpPr>
          <p:nvPr>
            <p:ph type="body" sz="quarter" idx="10" hasCustomPrompt="1"/>
          </p:nvPr>
        </p:nvSpPr>
        <p:spPr>
          <a:xfrm>
            <a:off x="3648807" y="984023"/>
            <a:ext cx="5364088" cy="936625"/>
          </a:xfrm>
        </p:spPr>
        <p:txBody>
          <a:bodyPr>
            <a:noAutofit/>
          </a:bodyPr>
          <a:lstStyle>
            <a:lvl1pPr algn="ctr">
              <a:buNone/>
              <a:defRPr sz="5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defRPr>
            </a:lvl1pPr>
          </a:lstStyle>
          <a:p>
            <a:pPr lvl="0"/>
            <a:r>
              <a:rPr lang="zh-TW" altLang="en-US" dirty="0" smtClean="0"/>
              <a:t>課程標題</a:t>
            </a:r>
            <a:endParaRPr lang="zh-TW" altLang="en-US" dirty="0"/>
          </a:p>
        </p:txBody>
      </p:sp>
      <p:sp>
        <p:nvSpPr>
          <p:cNvPr id="44" name="文字版面配置區 43"/>
          <p:cNvSpPr>
            <a:spLocks noGrp="1"/>
          </p:cNvSpPr>
          <p:nvPr>
            <p:ph type="body" sz="quarter" idx="11" hasCustomPrompt="1"/>
          </p:nvPr>
        </p:nvSpPr>
        <p:spPr>
          <a:xfrm>
            <a:off x="4860032" y="4149080"/>
            <a:ext cx="3384376" cy="792163"/>
          </a:xfr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zh-TW" altLang="en-US" sz="3600" b="1" kern="12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  <a:cs typeface="+mj-cs"/>
              </a:defRPr>
            </a:lvl1pPr>
          </a:lstStyle>
          <a:p>
            <a:pPr lvl="0"/>
            <a:r>
              <a:rPr lang="zh-TW" altLang="en-US" dirty="0" smtClean="0"/>
              <a:t>授課老師</a:t>
            </a:r>
            <a:endParaRPr lang="zh-TW" altLang="en-US" dirty="0"/>
          </a:p>
        </p:txBody>
      </p:sp>
      <p:sp>
        <p:nvSpPr>
          <p:cNvPr id="52" name="文字版面配置區 51"/>
          <p:cNvSpPr>
            <a:spLocks noGrp="1"/>
          </p:cNvSpPr>
          <p:nvPr>
            <p:ph type="body" sz="quarter" idx="12" hasCustomPrompt="1"/>
          </p:nvPr>
        </p:nvSpPr>
        <p:spPr>
          <a:xfrm>
            <a:off x="4860032" y="5373216"/>
            <a:ext cx="3456384" cy="720749"/>
          </a:xfrm>
        </p:spPr>
        <p:txBody>
          <a:bodyPr>
            <a:normAutofit/>
          </a:bodyPr>
          <a:lstStyle>
            <a:lvl1pPr algn="ctr">
              <a:buNone/>
              <a:defRPr lang="zh-TW" altLang="en-US" sz="3600" b="1" kern="12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  <a:cs typeface="+mj-cs"/>
              </a:defRPr>
            </a:lvl1pPr>
          </a:lstStyle>
          <a:p>
            <a:pPr lvl="0"/>
            <a:r>
              <a:rPr lang="zh-TW" altLang="en-US" dirty="0" smtClean="0"/>
              <a:t>助教名稱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上彎箭號 45"/>
          <p:cNvSpPr/>
          <p:nvPr userDrawn="1"/>
        </p:nvSpPr>
        <p:spPr>
          <a:xfrm flipH="1">
            <a:off x="-1116632" y="1268760"/>
            <a:ext cx="10729192" cy="5589240"/>
          </a:xfrm>
          <a:prstGeom prst="bentUpArrow">
            <a:avLst>
              <a:gd name="adj1" fmla="val 9429"/>
              <a:gd name="adj2" fmla="val 20891"/>
              <a:gd name="adj3" fmla="val 20674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7" name="上彎箭號 46"/>
          <p:cNvSpPr/>
          <p:nvPr userDrawn="1"/>
        </p:nvSpPr>
        <p:spPr>
          <a:xfrm flipH="1">
            <a:off x="-612576" y="2060848"/>
            <a:ext cx="10260632" cy="4509120"/>
          </a:xfrm>
          <a:prstGeom prst="bentUpArrow">
            <a:avLst>
              <a:gd name="adj1" fmla="val 9429"/>
              <a:gd name="adj2" fmla="val 20891"/>
              <a:gd name="adj3" fmla="val 20674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8" name="上彎箭號 47"/>
          <p:cNvSpPr/>
          <p:nvPr userDrawn="1"/>
        </p:nvSpPr>
        <p:spPr>
          <a:xfrm flipH="1">
            <a:off x="-252536" y="2924944"/>
            <a:ext cx="9937104" cy="3429000"/>
          </a:xfrm>
          <a:prstGeom prst="bentUpArrow">
            <a:avLst>
              <a:gd name="adj1" fmla="val 9429"/>
              <a:gd name="adj2" fmla="val 20891"/>
              <a:gd name="adj3" fmla="val 20674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1" name="內容版面配置區 2"/>
          <p:cNvSpPr>
            <a:spLocks noGrp="1"/>
          </p:cNvSpPr>
          <p:nvPr>
            <p:ph idx="1"/>
          </p:nvPr>
        </p:nvSpPr>
        <p:spPr>
          <a:xfrm>
            <a:off x="899592" y="1412776"/>
            <a:ext cx="8100392" cy="4353347"/>
          </a:xfrm>
          <a:solidFill>
            <a:schemeClr val="accent6">
              <a:lumMod val="60000"/>
              <a:lumOff val="40000"/>
              <a:alpha val="12000"/>
            </a:schemeClr>
          </a:solidFill>
        </p:spPr>
        <p:txBody>
          <a:bodyPr/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pic>
        <p:nvPicPr>
          <p:cNvPr id="35" name="Picture 3" descr="C:\Users\solopig123\Downloads\noun_108507_cc.png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15441" b="34880"/>
          <a:stretch>
            <a:fillRect/>
          </a:stretch>
        </p:blipFill>
        <p:spPr bwMode="auto">
          <a:xfrm>
            <a:off x="7596336" y="5661248"/>
            <a:ext cx="1390464" cy="690773"/>
          </a:xfrm>
          <a:prstGeom prst="rect">
            <a:avLst/>
          </a:prstGeom>
          <a:noFill/>
        </p:spPr>
      </p:pic>
      <p:grpSp>
        <p:nvGrpSpPr>
          <p:cNvPr id="36" name="群組 35"/>
          <p:cNvGrpSpPr/>
          <p:nvPr userDrawn="1"/>
        </p:nvGrpSpPr>
        <p:grpSpPr>
          <a:xfrm>
            <a:off x="0" y="0"/>
            <a:ext cx="9144000" cy="1196752"/>
            <a:chOff x="0" y="0"/>
            <a:chExt cx="9144000" cy="836712"/>
          </a:xfrm>
          <a:solidFill>
            <a:srgbClr val="51CCED"/>
          </a:solidFill>
        </p:grpSpPr>
        <p:sp>
          <p:nvSpPr>
            <p:cNvPr id="37" name="矩形 36"/>
            <p:cNvSpPr/>
            <p:nvPr userDrawn="1"/>
          </p:nvSpPr>
          <p:spPr>
            <a:xfrm>
              <a:off x="0" y="0"/>
              <a:ext cx="3203848" cy="83671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8" name="直角三角形 37"/>
            <p:cNvSpPr/>
            <p:nvPr userDrawn="1"/>
          </p:nvSpPr>
          <p:spPr>
            <a:xfrm flipV="1">
              <a:off x="3203848" y="0"/>
              <a:ext cx="1152128" cy="836712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9" name="矩形 38"/>
            <p:cNvSpPr/>
            <p:nvPr userDrawn="1"/>
          </p:nvSpPr>
          <p:spPr>
            <a:xfrm>
              <a:off x="4067944" y="0"/>
              <a:ext cx="5076056" cy="18864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40" name="標題 1"/>
          <p:cNvSpPr>
            <a:spLocks noGrp="1"/>
          </p:cNvSpPr>
          <p:nvPr>
            <p:ph type="title"/>
          </p:nvPr>
        </p:nvSpPr>
        <p:spPr>
          <a:xfrm>
            <a:off x="0" y="188640"/>
            <a:ext cx="3347864" cy="83671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6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pic>
        <p:nvPicPr>
          <p:cNvPr id="41" name="Picture 2" descr="C:\Users\solopig123\Downloads\noun_192573_cc.png"/>
          <p:cNvPicPr>
            <a:picLocks noChangeAspect="1" noChangeArrowheads="1"/>
          </p:cNvPicPr>
          <p:nvPr userDrawn="1"/>
        </p:nvPicPr>
        <p:blipFill>
          <a:blip r:embed="rId3" cstate="print">
            <a:lum bright="20000"/>
          </a:blip>
          <a:srcRect b="13281"/>
          <a:stretch>
            <a:fillRect/>
          </a:stretch>
        </p:blipFill>
        <p:spPr bwMode="auto">
          <a:xfrm>
            <a:off x="7092280" y="4828979"/>
            <a:ext cx="2339752" cy="2029021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6" name="Picture 2"/>
          <p:cNvPicPr>
            <a:picLocks noChangeAspect="1" noChangeArrowheads="1"/>
          </p:cNvPicPr>
          <p:nvPr userDrawn="1"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52320" y="3933056"/>
            <a:ext cx="1691680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09DF1-C8C8-4FD2-8CF2-DB6A0FE29A1E}" type="datetimeFigureOut">
              <a:rPr lang="zh-TW" altLang="en-US" smtClean="0"/>
              <a:pPr/>
              <a:t>2017/12/30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9C2920-AAF2-43C9-86E1-A496D32E08F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3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kKR_xiiUAQ4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TR_5mIYjthU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pn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lGQ9Lebjv64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23928" y="2664259"/>
            <a:ext cx="5472608" cy="1844861"/>
          </a:xfrm>
        </p:spPr>
        <p:txBody>
          <a:bodyPr/>
          <a:lstStyle/>
          <a:p>
            <a:pPr>
              <a:defRPr/>
            </a:pPr>
            <a:r>
              <a:rPr lang="zh-TW" altLang="en-US" sz="66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網路主權</a:t>
            </a:r>
            <a:r>
              <a:rPr lang="en-US" altLang="zh-TW" sz="66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66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66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與公民論壇</a:t>
            </a:r>
            <a:endParaRPr lang="zh-TW" altLang="en-US" sz="6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type="body" sz="quarter" idx="10"/>
          </p:nvPr>
        </p:nvSpPr>
        <p:spPr>
          <a:xfrm>
            <a:off x="4667610" y="692696"/>
            <a:ext cx="4440894" cy="1299960"/>
          </a:xfrm>
        </p:spPr>
        <p:txBody>
          <a:bodyPr/>
          <a:lstStyle/>
          <a:p>
            <a:pPr algn="l"/>
            <a:r>
              <a:rPr lang="zh-TW" altLang="en-US" sz="270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國立</a:t>
            </a:r>
            <a:r>
              <a:rPr lang="zh-TW" altLang="en-US" sz="2700" dirty="0" smtClean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臺北商業大學</a:t>
            </a:r>
            <a:endParaRPr lang="en-US" altLang="zh-TW" sz="2700" dirty="0">
              <a:solidFill>
                <a:srgbClr val="0000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/>
            <a:r>
              <a:rPr lang="en-US" altLang="zh-TW" sz="2700" dirty="0" smtClean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106</a:t>
            </a:r>
            <a:r>
              <a:rPr lang="zh-TW" altLang="en-US" sz="2700" dirty="0" smtClean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學年</a:t>
            </a:r>
            <a:r>
              <a:rPr lang="zh-TW" altLang="en-US" sz="270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度</a:t>
            </a:r>
            <a:r>
              <a:rPr lang="zh-TW" altLang="en-US" sz="2700" dirty="0" smtClean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</a:t>
            </a:r>
            <a:r>
              <a:rPr lang="en-US" altLang="zh-TW" sz="2700" dirty="0" smtClean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700" dirty="0" smtClean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學期選修通識</a:t>
            </a:r>
            <a:endParaRPr lang="en-US" altLang="zh-TW" sz="2700" dirty="0">
              <a:solidFill>
                <a:srgbClr val="0000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/>
            <a:r>
              <a:rPr lang="zh-TW" altLang="en-US" sz="270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網路民主與公共論壇</a:t>
            </a:r>
            <a:endParaRPr lang="en-US" altLang="zh-TW" sz="2700" dirty="0">
              <a:solidFill>
                <a:srgbClr val="0000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12"/>
          </p:nvPr>
        </p:nvSpPr>
        <p:spPr>
          <a:xfrm>
            <a:off x="3203848" y="4653136"/>
            <a:ext cx="5904656" cy="1454428"/>
          </a:xfrm>
        </p:spPr>
        <p:txBody>
          <a:bodyPr>
            <a:noAutofit/>
          </a:bodyPr>
          <a:lstStyle/>
          <a:p>
            <a:pPr lvl="0" algn="r"/>
            <a:r>
              <a:rPr lang="zh-TW" altLang="en-US" sz="240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授課教師：陳閔翔  通識教育中心助理教授</a:t>
            </a:r>
          </a:p>
          <a:p>
            <a:pPr lvl="0" algn="r"/>
            <a:r>
              <a:rPr lang="zh-TW" altLang="en-US" sz="240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教學助理：蔡秉珂、林子卉、江星誌</a:t>
            </a:r>
          </a:p>
          <a:p>
            <a:pPr lvl="0" algn="r"/>
            <a:r>
              <a:rPr lang="en-US" altLang="zh-TW" sz="2400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2018.1.2</a:t>
            </a:r>
            <a:endParaRPr lang="en-US" altLang="zh-TW" sz="2400" dirty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文字版面配置區 4"/>
          <p:cNvSpPr>
            <a:spLocks noGrp="1"/>
          </p:cNvSpPr>
          <p:nvPr>
            <p:ph type="body" sz="quarter" idx="12"/>
          </p:nvPr>
        </p:nvSpPr>
        <p:spPr>
          <a:xfrm>
            <a:off x="4860032" y="6120680"/>
            <a:ext cx="3384376" cy="764704"/>
          </a:xfrm>
        </p:spPr>
        <p:txBody>
          <a:bodyPr>
            <a:noAutofit/>
          </a:bodyPr>
          <a:lstStyle/>
          <a:p>
            <a:pPr marL="0" indent="0" algn="l"/>
            <a:r>
              <a:rPr lang="zh-TW" altLang="en-US" sz="21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本課程獲教育部「教學</a:t>
            </a:r>
            <a:r>
              <a:rPr lang="zh-TW" altLang="en-US" sz="21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創新先導</a:t>
            </a:r>
            <a:r>
              <a:rPr lang="zh-TW" altLang="en-US" sz="21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計畫</a:t>
            </a:r>
            <a:r>
              <a:rPr lang="en-US" altLang="zh-TW" sz="21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(PBL</a:t>
            </a:r>
            <a:r>
              <a:rPr lang="zh-TW" altLang="en-US" sz="21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課程</a:t>
            </a:r>
            <a:r>
              <a:rPr lang="en-US" altLang="zh-TW" sz="21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1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」補助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5772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899592" y="1268760"/>
            <a:ext cx="7488832" cy="5445224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buFont typeface="Wingdings" panose="05000000000000000000" pitchFamily="2" charset="2"/>
              <a:buChar char="l"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電子化：線上投票，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電子化的優點是它可以記錄所有的東西，包括文字、數字，並可以快速進行統計</a:t>
            </a:r>
            <a:r>
              <a:rPr lang="zh-TW" altLang="en-US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分析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→大數據。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l"/>
            </a:pPr>
            <a:r>
              <a:rPr lang="zh-TW" altLang="en-US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資訊超載危機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：太多選擇、太多話題、太多觀點。當資訊氾濫成災，</a:t>
            </a:r>
            <a:r>
              <a:rPr lang="zh-TW" altLang="en-US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過濾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就成為必要手段，</a:t>
            </a:r>
            <a:r>
              <a:rPr lang="zh-TW" altLang="en-US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判斷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成為必備能力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。它通常透過縮小化的方式來避免超載→事實上超載危機與過濾需求是相伴相生的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l"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問題不是資訊過多，</a:t>
            </a:r>
            <a:r>
              <a:rPr lang="zh-TW" altLang="en-US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而是人的認知與判斷能力是否成熟到足以分析過濾。 </a:t>
            </a:r>
            <a:endParaRPr lang="en-US" altLang="zh-TW" b="1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l"/>
            </a:pPr>
            <a:endParaRPr lang="en-US" altLang="zh-TW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600"/>
              </a:spcBef>
              <a:buFont typeface="Wingdings" pitchFamily="2" charset="2"/>
              <a:buChar char="l"/>
              <a:defRPr/>
            </a:pPr>
            <a:endParaRPr lang="en-US" altLang="zh-TW" sz="2000" b="1" dirty="0" smtClean="0">
              <a:latin typeface="微軟正黑體" pitchFamily="34" charset="-120"/>
              <a:ea typeface="微軟正黑體" pitchFamily="34" charset="-120"/>
            </a:endParaRPr>
          </a:p>
          <a:p>
            <a:pPr algn="just">
              <a:spcBef>
                <a:spcPts val="600"/>
              </a:spcBef>
              <a:buFont typeface="Wingdings" pitchFamily="2" charset="2"/>
              <a:buChar char="l"/>
              <a:defRPr/>
            </a:pPr>
            <a:endParaRPr lang="zh-TW" altLang="en-US" dirty="0"/>
          </a:p>
        </p:txBody>
      </p:sp>
      <p:sp>
        <p:nvSpPr>
          <p:cNvPr id="4" name="標題 2"/>
          <p:cNvSpPr>
            <a:spLocks noGrp="1"/>
          </p:cNvSpPr>
          <p:nvPr>
            <p:ph type="title"/>
          </p:nvPr>
        </p:nvSpPr>
        <p:spPr>
          <a:xfrm>
            <a:off x="395536" y="188640"/>
            <a:ext cx="8352928" cy="936104"/>
          </a:xfrm>
        </p:spPr>
        <p:txBody>
          <a:bodyPr/>
          <a:lstStyle/>
          <a:p>
            <a:r>
              <a:rPr lang="zh-TW" altLang="en-US" sz="4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三  </a:t>
            </a:r>
            <a:r>
              <a:rPr lang="zh-TW" altLang="en-US" sz="4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網路民主化</a:t>
            </a:r>
            <a:r>
              <a:rPr lang="zh-TW" altLang="en-US" sz="4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與自由化</a:t>
            </a:r>
            <a:endParaRPr lang="zh-TW" altLang="zh-TW" sz="4400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2277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899592" y="1412776"/>
            <a:ext cx="7632848" cy="5445224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buFont typeface="Wingdings" panose="05000000000000000000" pitchFamily="2" charset="2"/>
              <a:buChar char="l"/>
            </a:pPr>
            <a:r>
              <a:rPr lang="zh-TW" altLang="en-US" b="1" dirty="0" smtClean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資訊媒體</a:t>
            </a:r>
            <a:r>
              <a:rPr lang="zh-TW" altLang="en-US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素養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：不只是使用媒體的基本能力，更是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網路特性的規範認知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，及對媒體訊息保持開放，批判思考</a:t>
            </a:r>
            <a:r>
              <a:rPr lang="en-US" altLang="zh-TW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網路的媒體素養</a:t>
            </a:r>
            <a:r>
              <a:rPr lang="en-US" altLang="zh-TW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能力與對網路社會的道德爭議做理性判斷</a:t>
            </a:r>
            <a:r>
              <a:rPr lang="en-US" altLang="zh-TW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網路倫理素養</a:t>
            </a:r>
            <a:r>
              <a:rPr lang="en-US" altLang="zh-TW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l"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重新定義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知識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：奇摩知識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家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？維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基百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科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？</a:t>
            </a:r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l"/>
            </a:pP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重構</a:t>
            </a:r>
            <a:r>
              <a:rPr lang="zh-TW" altLang="en-US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關鍵字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：次文化崛起，自我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主流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VS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他者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邊陲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？御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宅學與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髒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幹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話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文化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l"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施政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成績遊戲化柯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P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曬政績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(20171228)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hlinkClick r:id="rId2"/>
              </a:rPr>
              <a:t>https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2"/>
              </a:rPr>
              <a:t>://</a:t>
            </a:r>
            <a:r>
              <a:rPr lang="en-US" altLang="zh-TW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hlinkClick r:id="rId2"/>
              </a:rPr>
              <a:t>www.youtube.com/watch?v=kKR_xiiUAQ4</a:t>
            </a:r>
            <a:endParaRPr lang="en-US" altLang="zh-TW" sz="20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l"/>
            </a:pP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/>
          </a:p>
        </p:txBody>
      </p:sp>
      <p:sp>
        <p:nvSpPr>
          <p:cNvPr id="4" name="標題 2"/>
          <p:cNvSpPr>
            <a:spLocks noGrp="1"/>
          </p:cNvSpPr>
          <p:nvPr>
            <p:ph type="title"/>
          </p:nvPr>
        </p:nvSpPr>
        <p:spPr>
          <a:xfrm>
            <a:off x="395536" y="188640"/>
            <a:ext cx="8352928" cy="936104"/>
          </a:xfrm>
        </p:spPr>
        <p:txBody>
          <a:bodyPr/>
          <a:lstStyle/>
          <a:p>
            <a:r>
              <a:rPr lang="zh-TW" altLang="en-US" sz="4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三  </a:t>
            </a:r>
            <a:r>
              <a:rPr lang="zh-TW" altLang="en-US" sz="4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網路民主化</a:t>
            </a:r>
            <a:r>
              <a:rPr lang="zh-TW" altLang="en-US" sz="4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與自由化</a:t>
            </a:r>
            <a:endParaRPr lang="zh-TW" altLang="zh-TW" sz="4400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4590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827584" y="1412776"/>
            <a:ext cx="7776864" cy="5688632"/>
          </a:xfrm>
        </p:spPr>
        <p:txBody>
          <a:bodyPr>
            <a:normAutofit/>
          </a:bodyPr>
          <a:lstStyle/>
          <a:p>
            <a:pPr algn="just">
              <a:spcBef>
                <a:spcPts val="600"/>
              </a:spcBef>
              <a:buFont typeface="Wingdings" pitchFamily="2" charset="2"/>
              <a:buChar char="l"/>
              <a:defRPr/>
            </a:pP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資訊是一種</a:t>
            </a:r>
            <a:r>
              <a:rPr lang="zh-TW" altLang="en-US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公共財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：長久來看，當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一個人知道某事而傳播出去，其他人是會從中獲利的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知的權利？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spcBef>
                <a:spcPts val="600"/>
              </a:spcBef>
              <a:buFont typeface="Wingdings" pitchFamily="2" charset="2"/>
              <a:buChar char="l"/>
              <a:defRPr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經濟學的觀念：資訊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我們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知道隔壁街正在火災或捷運上正在發生殺人搶案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，不只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內化</a:t>
            </a:r>
            <a:r>
              <a:rPr lang="en-US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(internalize)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益於我們，同時也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積極外化</a:t>
            </a:r>
            <a:r>
              <a:rPr lang="en-US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(positive externalize)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益於它人。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spcBef>
                <a:spcPts val="600"/>
              </a:spcBef>
              <a:buFont typeface="Wingdings" pitchFamily="2" charset="2"/>
              <a:buChar char="l"/>
              <a:defRPr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網路公共生活的特性：例如人肉搜索與侵犯隱私之間的界線。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標題 2"/>
          <p:cNvSpPr>
            <a:spLocks noGrp="1"/>
          </p:cNvSpPr>
          <p:nvPr>
            <p:ph type="title"/>
          </p:nvPr>
        </p:nvSpPr>
        <p:spPr>
          <a:xfrm>
            <a:off x="395536" y="188640"/>
            <a:ext cx="8352928" cy="936104"/>
          </a:xfrm>
        </p:spPr>
        <p:txBody>
          <a:bodyPr/>
          <a:lstStyle/>
          <a:p>
            <a:r>
              <a:rPr lang="zh-TW" altLang="en-US" sz="4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四  網路主權與公共</a:t>
            </a:r>
            <a:r>
              <a:rPr lang="zh-TW" altLang="en-US" sz="4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財</a:t>
            </a:r>
            <a:endParaRPr lang="zh-TW" altLang="zh-TW" sz="4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6852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899592" y="1412776"/>
            <a:ext cx="7704856" cy="5256584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buFont typeface="Wingdings" pitchFamily="2" charset="2"/>
              <a:buChar char="l"/>
              <a:defRPr/>
            </a:pPr>
            <a:r>
              <a:rPr lang="zh-TW" altLang="en-US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群體級化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：團體成員一開始即有某些偏向，在商議後，人們會朝偏向的方向繼續移動，最後形成極端的觀點。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600"/>
              </a:spcBef>
              <a:buFont typeface="Wingdings" pitchFamily="2" charset="2"/>
              <a:buChar char="l"/>
              <a:defRPr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健康的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公共對話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能避免級化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激情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單一化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，過濾錯誤的資訊，偏見的機制，從而能互相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尊重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與傾聽不同意見，進行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公共學習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與生活。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600"/>
              </a:spcBef>
              <a:buFont typeface="Wingdings" pitchFamily="2" charset="2"/>
              <a:buChar char="l"/>
              <a:defRPr/>
            </a:pP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論壇論談亂談：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公共領域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評論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與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私領域直播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八卦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。老外看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台灣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(20170126) </a:t>
            </a:r>
            <a:r>
              <a:rPr lang="en-US" altLang="zh-TW" sz="2300" b="1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2"/>
              </a:rPr>
              <a:t>https://</a:t>
            </a:r>
            <a:r>
              <a:rPr lang="en-US" altLang="zh-TW" sz="23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hlinkClick r:id="rId2"/>
              </a:rPr>
              <a:t>www.youtube.com/watch?v=TR_5mIYjthU</a:t>
            </a:r>
            <a:endParaRPr lang="en-US" altLang="zh-TW" sz="23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600"/>
              </a:spcBef>
              <a:buFont typeface="Wingdings" pitchFamily="2" charset="2"/>
              <a:buChar char="l"/>
              <a:defRPr/>
            </a:pPr>
            <a:endParaRPr lang="zh-TW" altLang="en-US" dirty="0"/>
          </a:p>
        </p:txBody>
      </p:sp>
      <p:sp>
        <p:nvSpPr>
          <p:cNvPr id="4" name="標題 2"/>
          <p:cNvSpPr>
            <a:spLocks noGrp="1"/>
          </p:cNvSpPr>
          <p:nvPr>
            <p:ph type="title"/>
          </p:nvPr>
        </p:nvSpPr>
        <p:spPr>
          <a:xfrm>
            <a:off x="395536" y="188640"/>
            <a:ext cx="8352928" cy="936104"/>
          </a:xfrm>
        </p:spPr>
        <p:txBody>
          <a:bodyPr/>
          <a:lstStyle/>
          <a:p>
            <a:r>
              <a:rPr lang="zh-TW" altLang="en-US" sz="4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四  網路主權與公共</a:t>
            </a:r>
            <a:r>
              <a:rPr lang="zh-TW" altLang="en-US" sz="4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財</a:t>
            </a:r>
            <a:endParaRPr lang="zh-TW" altLang="zh-TW" sz="4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32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899592" y="1412776"/>
            <a:ext cx="7848872" cy="5256584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buFont typeface="Wingdings" panose="05000000000000000000" pitchFamily="2" charset="2"/>
              <a:buChar char="l"/>
            </a:pPr>
            <a:r>
              <a:rPr lang="zh-TW" altLang="en-US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消費者主權</a:t>
            </a:r>
            <a:r>
              <a:rPr lang="en-US" altLang="zh-TW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商業性</a:t>
            </a:r>
            <a:r>
              <a:rPr lang="en-US" altLang="zh-TW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：屬於自由消費市場。個人對網路使用熱忱，強化過濾的力量。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l"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主權原則來自於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價格系統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，政治人物宣傳「意見」就是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販賣</a:t>
            </a:r>
            <a:r>
              <a:rPr lang="zh-TW" altLang="en-US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「政見」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，但它仍要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由市場供需的力量來</a:t>
            </a:r>
            <a:r>
              <a:rPr lang="zh-TW" altLang="en-US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決定</a:t>
            </a:r>
            <a:r>
              <a:rPr lang="en-US" altLang="zh-TW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那隻手？</a:t>
            </a:r>
            <a:r>
              <a:rPr lang="en-US" altLang="zh-TW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b="1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l"/>
            </a:pP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消費者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主權關鍵在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偏好與選擇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從遙控器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鍵盤→滑鼠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手指，從</a:t>
            </a:r>
            <a:r>
              <a:rPr lang="en-US" altLang="zh-TW" b="1" dirty="0" err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bbs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/msn→ yahoo/google/fb/</a:t>
            </a:r>
            <a:r>
              <a:rPr lang="en-US" altLang="zh-TW" b="1" dirty="0" err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WeChat→line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/</a:t>
            </a:r>
            <a:r>
              <a:rPr lang="en-US" altLang="zh-TW" b="1" dirty="0" err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Dcard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en-US" altLang="zh-TW" b="1" dirty="0" err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Instagram→AI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/AR/VR?</a:t>
            </a:r>
            <a:endParaRPr lang="zh-TW" altLang="en-US" dirty="0"/>
          </a:p>
        </p:txBody>
      </p:sp>
      <p:sp>
        <p:nvSpPr>
          <p:cNvPr id="4" name="標題 2"/>
          <p:cNvSpPr>
            <a:spLocks noGrp="1"/>
          </p:cNvSpPr>
          <p:nvPr>
            <p:ph type="title"/>
          </p:nvPr>
        </p:nvSpPr>
        <p:spPr>
          <a:xfrm>
            <a:off x="395536" y="188640"/>
            <a:ext cx="8352928" cy="936104"/>
          </a:xfrm>
        </p:spPr>
        <p:txBody>
          <a:bodyPr/>
          <a:lstStyle/>
          <a:p>
            <a:r>
              <a:rPr lang="zh-TW" altLang="en-US" sz="4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五</a:t>
            </a:r>
            <a:r>
              <a:rPr lang="zh-TW" altLang="en-US" sz="4400" dirty="0" smtClean="0">
                <a:solidFill>
                  <a:schemeClr val="tx1"/>
                </a:solidFill>
              </a:rPr>
              <a:t> </a:t>
            </a:r>
            <a:r>
              <a:rPr lang="zh-TW" altLang="en-US" sz="4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兩種網路主權概念 </a:t>
            </a:r>
            <a:endParaRPr lang="zh-TW" altLang="zh-TW" sz="4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4504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899592" y="1412776"/>
            <a:ext cx="7848872" cy="5184576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buFont typeface="Wingdings" panose="05000000000000000000" pitchFamily="2" charset="2"/>
              <a:buChar char="l"/>
            </a:pPr>
            <a:r>
              <a:rPr lang="zh-TW" altLang="en-US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政治主權</a:t>
            </a:r>
            <a:r>
              <a:rPr lang="en-US" altLang="zh-TW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公共性</a:t>
            </a:r>
            <a:r>
              <a:rPr lang="en-US" altLang="zh-TW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：自由政治市場。基於民主多元選擇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柯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P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參政，小英參選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l"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它不認為個人偏好既定不變，反而，民主自治就是「透過討論來治理」，並且轉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改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變觀念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在公共領域以理服人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。若討論只簡化成各方角力的妥協物，它將喪失民主公共性的本意。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l"/>
            </a:pPr>
            <a:r>
              <a:rPr lang="zh-TW" altLang="en-US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民主素養的重心是能修正錯誤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，說服與被說服，並接納不同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更好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意見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zh-TW" altLang="en-US" dirty="0"/>
          </a:p>
        </p:txBody>
      </p:sp>
      <p:sp>
        <p:nvSpPr>
          <p:cNvPr id="4" name="標題 2"/>
          <p:cNvSpPr>
            <a:spLocks noGrp="1"/>
          </p:cNvSpPr>
          <p:nvPr>
            <p:ph type="title"/>
          </p:nvPr>
        </p:nvSpPr>
        <p:spPr>
          <a:xfrm>
            <a:off x="395536" y="188640"/>
            <a:ext cx="8352928" cy="936104"/>
          </a:xfrm>
        </p:spPr>
        <p:txBody>
          <a:bodyPr/>
          <a:lstStyle/>
          <a:p>
            <a:r>
              <a:rPr lang="zh-TW" altLang="en-US" sz="4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五</a:t>
            </a:r>
            <a:r>
              <a:rPr lang="zh-TW" altLang="en-US" sz="4400" dirty="0" smtClean="0">
                <a:solidFill>
                  <a:schemeClr val="tx1"/>
                </a:solidFill>
              </a:rPr>
              <a:t> </a:t>
            </a:r>
            <a:r>
              <a:rPr lang="zh-TW" altLang="en-US" sz="4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兩種網路主權概念 </a:t>
            </a:r>
            <a:endParaRPr lang="zh-TW" altLang="zh-TW" sz="4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5946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899592" y="1412776"/>
            <a:ext cx="7776864" cy="5616624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buFont typeface="Wingdings" panose="05000000000000000000" pitchFamily="2" charset="2"/>
              <a:buChar char="l"/>
            </a:pPr>
            <a:r>
              <a:rPr lang="zh-TW" altLang="en-US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公民論壇</a:t>
            </a:r>
            <a:r>
              <a:rPr lang="en-US" altLang="zh-TW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(citizen forum)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：一種審議民主討論議題的方式，有別於已發展出操作模式的公民會議與共識會議，包括線上公民論壇。</a:t>
            </a:r>
            <a:endParaRPr lang="en-US" altLang="zh-TW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l"/>
            </a:pPr>
            <a:r>
              <a:rPr lang="zh-TW" altLang="en-US" b="1" dirty="0" smtClean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公民</a:t>
            </a:r>
            <a:r>
              <a:rPr lang="en-US" altLang="zh-TW" b="1" dirty="0" smtClean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dirty="0" smtClean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討論</a:t>
            </a:r>
            <a:r>
              <a:rPr lang="en-US" altLang="zh-TW" b="1" dirty="0" smtClean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b="1" dirty="0" smtClean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對話圈</a:t>
            </a:r>
            <a:r>
              <a:rPr lang="zh-TW" altLang="en-US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與共享原則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：公共論壇的精神，是透過討論圈的理性形成，探詢真理與事實，它必須遵循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開放原則，讓圈外人與圈內人能夠交流共享與知識傳播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/>
          </a:p>
        </p:txBody>
      </p:sp>
      <p:sp>
        <p:nvSpPr>
          <p:cNvPr id="4" name="標題 2"/>
          <p:cNvSpPr>
            <a:spLocks noGrp="1"/>
          </p:cNvSpPr>
          <p:nvPr>
            <p:ph type="title"/>
          </p:nvPr>
        </p:nvSpPr>
        <p:spPr>
          <a:xfrm>
            <a:off x="395536" y="188640"/>
            <a:ext cx="8352928" cy="936104"/>
          </a:xfrm>
        </p:spPr>
        <p:txBody>
          <a:bodyPr/>
          <a:lstStyle/>
          <a:p>
            <a:r>
              <a:rPr lang="zh-TW" altLang="en-US" sz="4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六</a:t>
            </a:r>
            <a:r>
              <a:rPr lang="zh-TW" altLang="en-US" sz="4400" dirty="0" smtClean="0">
                <a:solidFill>
                  <a:schemeClr val="tx1"/>
                </a:solidFill>
              </a:rPr>
              <a:t> </a:t>
            </a:r>
            <a:r>
              <a:rPr lang="zh-TW" altLang="en-US" sz="4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公民論壇與公共學習</a:t>
            </a:r>
            <a:endParaRPr lang="zh-TW" altLang="zh-TW" sz="4400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6714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899592" y="1412776"/>
            <a:ext cx="7488832" cy="5184576"/>
          </a:xfrm>
        </p:spPr>
        <p:txBody>
          <a:bodyPr>
            <a:normAutofit/>
          </a:bodyPr>
          <a:lstStyle/>
          <a:p>
            <a:pPr algn="just">
              <a:spcBef>
                <a:spcPts val="600"/>
              </a:spcBef>
              <a:buFont typeface="Wingdings" panose="05000000000000000000" pitchFamily="2" charset="2"/>
              <a:buChar char="l"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現代公民最重要的是判讀訊息的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媒體</a:t>
            </a:r>
            <a:r>
              <a:rPr lang="zh-TW" altLang="en-US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素養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→</a:t>
            </a:r>
            <a:r>
              <a:rPr lang="zh-TW" altLang="en-US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判讀力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而涉及訊息的公平與自由接收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使用與傳播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zh-TW" altLang="en-US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民主</a:t>
            </a:r>
            <a:r>
              <a:rPr lang="en-US" altLang="zh-TW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倫理</a:t>
            </a:r>
            <a:r>
              <a:rPr lang="en-US" altLang="zh-TW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法律素養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→關鍵不是技術，</a:t>
            </a:r>
            <a:r>
              <a:rPr lang="zh-TW" altLang="en-US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是人，是品味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！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spcBef>
                <a:spcPts val="600"/>
              </a:spcBef>
              <a:buFont typeface="Wingdings" panose="05000000000000000000" pitchFamily="2" charset="2"/>
              <a:buChar char="l"/>
            </a:pPr>
            <a:r>
              <a:rPr lang="zh-TW" altLang="en-US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網路的民主價值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：更直接，更即時與更快速地匯集言論，產生力量，改造社會。但也因為淺碟文化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無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持續性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，停留在低頭族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刷手族即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網路山頂洞人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：按讚→留言→行動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標題 2"/>
          <p:cNvSpPr>
            <a:spLocks noGrp="1"/>
          </p:cNvSpPr>
          <p:nvPr>
            <p:ph type="title"/>
          </p:nvPr>
        </p:nvSpPr>
        <p:spPr>
          <a:xfrm>
            <a:off x="395536" y="188640"/>
            <a:ext cx="8352928" cy="936104"/>
          </a:xfrm>
        </p:spPr>
        <p:txBody>
          <a:bodyPr/>
          <a:lstStyle/>
          <a:p>
            <a:r>
              <a:rPr lang="zh-TW" altLang="en-US" sz="4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七  </a:t>
            </a:r>
            <a:r>
              <a:rPr lang="zh-TW" altLang="en-US" sz="4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網路對</a:t>
            </a:r>
            <a:r>
              <a:rPr lang="zh-TW" altLang="en-US" sz="4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民主的發展影響</a:t>
            </a:r>
            <a:endParaRPr lang="zh-TW" altLang="zh-TW" sz="4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078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899592" y="1412776"/>
            <a:ext cx="7776864" cy="5040560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buFont typeface="Wingdings" panose="05000000000000000000" pitchFamily="2" charset="2"/>
              <a:buChar char="l"/>
            </a:pPr>
            <a:r>
              <a:rPr lang="zh-TW" altLang="en-US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正面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：我們的生活充斥各種媒介，人際溝通互動不再只是面對面，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數位媒介成為當下公共生活發生的重要場域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。這是當代社會生活的重要特徵。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l"/>
            </a:pPr>
            <a:r>
              <a:rPr lang="zh-TW" altLang="en-US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反面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：媒體形貌千變萬化與時俱進，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媒體素養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不應只聚焦於不同型式的媒介運作上，否則培育的只是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轉瞬間就過時的技能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媒介的改變是可能的：飛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鴿傳書→電報→電話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→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call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機→智障型手機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→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?)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標題 2"/>
          <p:cNvSpPr>
            <a:spLocks noGrp="1"/>
          </p:cNvSpPr>
          <p:nvPr>
            <p:ph type="title"/>
          </p:nvPr>
        </p:nvSpPr>
        <p:spPr>
          <a:xfrm>
            <a:off x="395536" y="188640"/>
            <a:ext cx="8352928" cy="936104"/>
          </a:xfrm>
        </p:spPr>
        <p:txBody>
          <a:bodyPr/>
          <a:lstStyle/>
          <a:p>
            <a:r>
              <a:rPr lang="zh-TW" altLang="en-US" sz="440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七  網路對民主的發展影響</a:t>
            </a:r>
            <a:endParaRPr lang="zh-TW" altLang="zh-TW" sz="4400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5286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899592" y="1412776"/>
            <a:ext cx="7776864" cy="5040560"/>
          </a:xfrm>
        </p:spPr>
        <p:txBody>
          <a:bodyPr>
            <a:normAutofit/>
          </a:bodyPr>
          <a:lstStyle/>
          <a:p>
            <a:pPr>
              <a:spcBef>
                <a:spcPts val="400"/>
              </a:spcBef>
              <a:buFont typeface="Wingdings" pitchFamily="2" charset="2"/>
              <a:buChar char="l"/>
              <a:defRPr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公民論壇是實踐，不是理論。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400"/>
              </a:spcBef>
              <a:buFont typeface="Wingdings" pitchFamily="2" charset="2"/>
              <a:buChar char="l"/>
              <a:defRPr/>
            </a:pP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public good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：公共財→</a:t>
            </a:r>
            <a:r>
              <a:rPr lang="zh-TW" altLang="en-US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公共善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  <a:p>
            <a:pPr>
              <a:spcBef>
                <a:spcPts val="400"/>
              </a:spcBef>
              <a:buFont typeface="Wingdings" pitchFamily="2" charset="2"/>
              <a:buChar char="l"/>
              <a:defRPr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公共行動需</a:t>
            </a:r>
            <a:r>
              <a:rPr lang="zh-TW" altLang="en-US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實踐智慧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→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溝通理性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。新主權觀：</a:t>
            </a:r>
            <a:r>
              <a:rPr lang="zh-TW" altLang="en-US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媒體</a:t>
            </a:r>
            <a:r>
              <a:rPr lang="en-US" altLang="zh-TW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+</a:t>
            </a:r>
            <a:r>
              <a:rPr lang="zh-TW" altLang="en-US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市場</a:t>
            </a:r>
            <a:r>
              <a:rPr lang="en-US" altLang="zh-TW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+</a:t>
            </a:r>
            <a:r>
              <a:rPr lang="zh-TW" altLang="en-US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民主</a:t>
            </a:r>
            <a:r>
              <a:rPr lang="en-US" altLang="zh-TW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=</a:t>
            </a:r>
            <a:r>
              <a:rPr lang="zh-TW" altLang="en-US" b="1" dirty="0">
                <a:solidFill>
                  <a:srgbClr val="0000CC"/>
                </a:solidFill>
                <a:latin typeface="微軟正黑體" pitchFamily="34" charset="-120"/>
                <a:ea typeface="微軟正黑體" pitchFamily="34" charset="-120"/>
              </a:rPr>
              <a:t>公共</a:t>
            </a:r>
            <a:r>
              <a:rPr lang="zh-TW" altLang="en-US" b="1" dirty="0" smtClean="0">
                <a:solidFill>
                  <a:srgbClr val="0000CC"/>
                </a:solidFill>
                <a:latin typeface="微軟正黑體" pitchFamily="34" charset="-120"/>
                <a:ea typeface="微軟正黑體" pitchFamily="34" charset="-120"/>
              </a:rPr>
              <a:t>人！</a:t>
            </a:r>
            <a:endParaRPr lang="en-US" altLang="zh-TW" b="1" dirty="0">
              <a:solidFill>
                <a:srgbClr val="0000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400"/>
              </a:spcBef>
              <a:buFont typeface="Wingdings" pitchFamily="2" charset="2"/>
              <a:buChar char="l"/>
              <a:defRPr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思考：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spcBef>
                <a:spcPts val="400"/>
              </a:spcBef>
              <a:buFont typeface="Arial" charset="0"/>
              <a:buNone/>
              <a:defRPr/>
            </a:pP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數位隔離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區隔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落差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：沒有網路的人變成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網路貧民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。斷線的人變成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網路災民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→新的信任關係與新平等主義。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spcBef>
                <a:spcPts val="400"/>
              </a:spcBef>
              <a:buFont typeface="Arial" charset="0"/>
              <a:buNone/>
              <a:defRPr/>
            </a:pP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共時性：網站共通特徵與發展方式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     </a:t>
            </a:r>
            <a:endParaRPr lang="zh-TW" altLang="en-US" dirty="0"/>
          </a:p>
        </p:txBody>
      </p:sp>
      <p:sp>
        <p:nvSpPr>
          <p:cNvPr id="4" name="標題 2"/>
          <p:cNvSpPr>
            <a:spLocks noGrp="1"/>
          </p:cNvSpPr>
          <p:nvPr>
            <p:ph type="title"/>
          </p:nvPr>
        </p:nvSpPr>
        <p:spPr>
          <a:xfrm>
            <a:off x="107504" y="188640"/>
            <a:ext cx="8856984" cy="936104"/>
          </a:xfrm>
        </p:spPr>
        <p:txBody>
          <a:bodyPr/>
          <a:lstStyle/>
          <a:p>
            <a:r>
              <a:rPr lang="zh-TW" altLang="en-US" sz="4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結論  網路尚未成功，民主仍須努力  </a:t>
            </a:r>
            <a:endParaRPr lang="zh-TW" altLang="zh-TW" sz="4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8159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26" name="Picture 2" descr="沒有自動替代文字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" y="-11876"/>
            <a:ext cx="9143884" cy="6869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806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48" y="0"/>
            <a:ext cx="9145948" cy="6858000"/>
          </a:xfrm>
        </p:spPr>
      </p:pic>
    </p:spTree>
    <p:extLst>
      <p:ext uri="{BB962C8B-B14F-4D97-AF65-F5344CB8AC3E}">
        <p14:creationId xmlns:p14="http://schemas.microsoft.com/office/powerpoint/2010/main" val="2823265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216024" y="1556792"/>
            <a:ext cx="8820472" cy="435334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zh-TW" altLang="en-US" sz="3800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本學期單元全部講授完畢</a:t>
            </a:r>
            <a:endParaRPr lang="en-US" altLang="zh-TW" sz="3800" b="1" dirty="0" smtClean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ctr">
              <a:buNone/>
            </a:pPr>
            <a:r>
              <a:rPr lang="zh-TW" altLang="en-US" sz="38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感謝</a:t>
            </a:r>
            <a:r>
              <a:rPr lang="zh-TW" altLang="en-US" sz="3800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同學不離不</a:t>
            </a:r>
            <a:r>
              <a:rPr lang="zh-TW" altLang="en-US" sz="3800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棄、堅持到底、熱情參與</a:t>
            </a:r>
            <a:r>
              <a:rPr lang="zh-TW" altLang="en-US" sz="3800" b="1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課程、思故鄉時還記得</a:t>
            </a:r>
            <a:r>
              <a:rPr lang="zh-TW" altLang="en-US" sz="3800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抬頭</a:t>
            </a:r>
            <a:r>
              <a:rPr lang="zh-TW" altLang="en-US" sz="3800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仰望老師！</a:t>
            </a:r>
            <a:endParaRPr lang="en-US" altLang="zh-TW" sz="3800" b="1" dirty="0" smtClean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ctr">
              <a:buNone/>
            </a:pPr>
            <a:r>
              <a:rPr lang="zh-TW" altLang="en-US" sz="3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謝謝聆聽  小組討論時間</a:t>
            </a:r>
            <a:endParaRPr lang="en-US" altLang="zh-TW" sz="3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ctr">
              <a:buNone/>
            </a:pPr>
            <a:r>
              <a:rPr lang="en-US" altLang="zh-TW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Thank you for your attention</a:t>
            </a:r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！</a:t>
            </a:r>
          </a:p>
          <a:p>
            <a:endParaRPr lang="zh-TW" altLang="en-US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273968"/>
            <a:ext cx="1429870" cy="1323437"/>
          </a:xfrm>
          <a:prstGeom prst="rect">
            <a:avLst/>
          </a:prstGeom>
        </p:spPr>
      </p:pic>
      <p:pic>
        <p:nvPicPr>
          <p:cNvPr id="4" name="圖片 1" descr="C:\Users\user\Desktop\by-nc-s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2719" y="5157192"/>
            <a:ext cx="2160240" cy="754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4702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050" name="Picture 2" descr="C:\Users\user\Desktop\未命名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970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esktop\北商寶寶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79204"/>
            <a:ext cx="3203848" cy="3906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user\Desktop\小菁鷹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982271"/>
            <a:ext cx="2667257" cy="3903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user\Desktop\百紐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1104" y="4522704"/>
            <a:ext cx="3329121" cy="2346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user\AppData\Local\Microsoft\Windows\Temporary Internet Files\Content.IE5\AIG6ZVO0\百年校慶LOGO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4352" y="2977481"/>
            <a:ext cx="1739648" cy="1603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user\AppData\Local\Microsoft\Windows\Temporary Internet Files\Content.IE5\D87OHS5N\百年校慶LOGO(黑白版)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6534" y="2977481"/>
            <a:ext cx="1567818" cy="1603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9707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052" name="Picture 4" descr="2017PTT經典回顧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07" y="2564905"/>
            <a:ext cx="9144000" cy="4293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神回顧／只有真正的鄉民才懂！2017年最經典的十大PTT哏回顧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03448"/>
            <a:ext cx="9171798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0936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827584" y="1224137"/>
            <a:ext cx="7848872" cy="558923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身處於媒體的時代，公開辯論仍是可能的，</a:t>
            </a:r>
          </a:p>
          <a:p>
            <a:pPr marL="0" indent="0">
              <a:buNone/>
            </a:pP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這樣做將為我們的公共生活賦予活力。</a:t>
            </a:r>
          </a:p>
          <a:p>
            <a:pPr marL="0" indent="0" algn="r">
              <a:buNone/>
            </a:pP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~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桑德爾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(Michael </a:t>
            </a:r>
            <a:r>
              <a:rPr lang="en-US" altLang="zh-TW" b="1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Sandel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2996952"/>
            <a:ext cx="4067175" cy="4067175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2145" y="3212976"/>
            <a:ext cx="5772217" cy="3851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948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-172324"/>
            <a:ext cx="5256584" cy="7030323"/>
          </a:xfrm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1891"/>
            <a:ext cx="4764021" cy="3573016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391225"/>
            <a:ext cx="4764021" cy="3573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638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899592" y="1268760"/>
            <a:ext cx="7848872" cy="5589240"/>
          </a:xfrm>
        </p:spPr>
        <p:txBody>
          <a:bodyPr>
            <a:no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l"/>
              <a:defRPr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新媒體與數位民主時代：網路</a:t>
            </a:r>
            <a:r>
              <a:rPr lang="zh-TW" altLang="en-US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使用權</a:t>
            </a:r>
            <a:r>
              <a:rPr lang="en-US" altLang="zh-TW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(rights)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VS</a:t>
            </a:r>
            <a:r>
              <a:rPr lang="zh-TW" altLang="en-US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控制權</a:t>
            </a:r>
            <a:r>
              <a:rPr lang="en-US" altLang="zh-TW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(power)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→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新的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資訊政治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→新的社會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自由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法律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倫理觀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l"/>
              <a:defRPr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時代年度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風雲人物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en-US" altLang="zh-TW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1982</a:t>
            </a:r>
            <a:r>
              <a:rPr lang="zh-TW" altLang="en-US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個人電腦            </a:t>
            </a:r>
            <a:endParaRPr lang="en-US" altLang="zh-TW" b="1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spcBef>
                <a:spcPts val="0"/>
              </a:spcBef>
              <a:buFont typeface="Arial" charset="0"/>
              <a:buNone/>
              <a:defRPr/>
            </a:pP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zh-TW" altLang="en-US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en-US" altLang="zh-TW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1988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瀕危的地球</a:t>
            </a:r>
            <a:endParaRPr lang="en-US" altLang="zh-TW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spcBef>
                <a:spcPts val="0"/>
              </a:spcBef>
              <a:buFont typeface="Arial" charset="0"/>
              <a:buNone/>
              <a:defRPr/>
            </a:pP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</a:t>
            </a:r>
            <a:r>
              <a:rPr lang="en-US" altLang="zh-TW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2006you</a:t>
            </a:r>
            <a:r>
              <a:rPr lang="zh-TW" altLang="en-US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2008(2012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歐巴馬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spcBef>
                <a:spcPts val="0"/>
              </a:spcBef>
              <a:buFont typeface="Arial" charset="0"/>
              <a:buNone/>
              <a:defRPr/>
            </a:pP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</a:t>
            </a:r>
            <a:r>
              <a:rPr lang="en-US" altLang="zh-TW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2010</a:t>
            </a:r>
            <a:r>
              <a:rPr lang="zh-TW" altLang="en-US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馬克祖克柏</a:t>
            </a:r>
            <a:r>
              <a:rPr lang="en-US" altLang="zh-TW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(fb</a:t>
            </a:r>
            <a:r>
              <a:rPr lang="en-US" altLang="zh-TW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2011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示威者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spcBef>
                <a:spcPts val="0"/>
              </a:spcBef>
              <a:buFont typeface="Arial" charset="0"/>
              <a:buNone/>
              <a:defRPr/>
            </a:pPr>
            <a:r>
              <a:rPr lang="zh-TW" altLang="en-US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</a:t>
            </a:r>
            <a:r>
              <a:rPr lang="en-US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2013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教宗方</a:t>
            </a:r>
            <a:r>
              <a:rPr lang="zh-TW" altLang="en-US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濟</a:t>
            </a:r>
            <a:endParaRPr lang="en-US" altLang="zh-TW" b="1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2015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梅克爾</a:t>
            </a:r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2016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川普</a:t>
            </a:r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</a:t>
            </a:r>
            <a:r>
              <a:rPr lang="en-US" altLang="zh-TW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2017MeToo </a:t>
            </a:r>
            <a:r>
              <a:rPr lang="zh-TW" altLang="en-US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打破沉默</a:t>
            </a:r>
            <a:r>
              <a:rPr lang="zh-TW" altLang="en-US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者</a:t>
            </a:r>
            <a:endParaRPr lang="zh-TW" altLang="en-US" sz="3000" b="1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標題 2"/>
          <p:cNvSpPr>
            <a:spLocks noGrp="1"/>
          </p:cNvSpPr>
          <p:nvPr>
            <p:ph type="title"/>
          </p:nvPr>
        </p:nvSpPr>
        <p:spPr>
          <a:xfrm>
            <a:off x="395536" y="188640"/>
            <a:ext cx="8352928" cy="936104"/>
          </a:xfrm>
        </p:spPr>
        <p:txBody>
          <a:bodyPr/>
          <a:lstStyle/>
          <a:p>
            <a:r>
              <a:rPr lang="zh-TW" altLang="en-US" sz="4400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一  </a:t>
            </a:r>
            <a:r>
              <a:rPr lang="zh-TW" altLang="en-US" sz="4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數位民主的發展</a:t>
            </a:r>
            <a:endParaRPr lang="zh-TW" altLang="zh-TW" sz="4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4777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899592" y="1412776"/>
            <a:ext cx="7704856" cy="5184576"/>
          </a:xfrm>
        </p:spPr>
        <p:txBody>
          <a:bodyPr>
            <a:normAutofit/>
          </a:bodyPr>
          <a:lstStyle/>
          <a:p>
            <a:pPr algn="just">
              <a:spcBef>
                <a:spcPts val="600"/>
              </a:spcBef>
              <a:buFont typeface="Wingdings" panose="05000000000000000000" pitchFamily="2" charset="2"/>
              <a:buChar char="l"/>
            </a:pP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第五權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網路權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或使用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部落格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進行言論與行動，具有互動式媒體特徵，傳統媒體仍有過濾與監督功能，但較為單一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向，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網路的第五權特徵更</a:t>
            </a:r>
            <a:r>
              <a:rPr lang="zh-TW" altLang="en-US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批判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與</a:t>
            </a:r>
            <a:r>
              <a:rPr lang="zh-TW" altLang="en-US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能動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性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spcBef>
                <a:spcPts val="600"/>
              </a:spcBef>
              <a:buFont typeface="Wingdings" panose="05000000000000000000" pitchFamily="2" charset="2"/>
              <a:buChar char="l"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第五權是一種</a:t>
            </a:r>
            <a:r>
              <a:rPr lang="zh-TW" altLang="en-US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文化權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多元文化，文化公民權與公民社會的交織</a:t>
            </a:r>
            <a:r>
              <a:rPr lang="zh-TW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spcBef>
                <a:spcPts val="600"/>
              </a:spcBef>
              <a:buFont typeface="Wingdings" panose="05000000000000000000" pitchFamily="2" charset="2"/>
              <a:buChar char="l"/>
            </a:pP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網路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共和國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？壟斷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vs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專營→誰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統治？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誰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統治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誰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?)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誰瀏覽？</a:t>
            </a:r>
            <a:r>
              <a:rPr lang="zh-TW" altLang="en-US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誰主導？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20171224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狂新聞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2"/>
              </a:rPr>
              <a:t>https://</a:t>
            </a:r>
            <a:r>
              <a:rPr lang="en-US" altLang="zh-TW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hlinkClick r:id="rId2"/>
              </a:rPr>
              <a:t>www.youtube.com/watch?v=lGQ9Lebjv64</a:t>
            </a:r>
            <a:endParaRPr lang="en-US" altLang="zh-TW" sz="20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spcBef>
                <a:spcPts val="600"/>
              </a:spcBef>
              <a:buFont typeface="Wingdings" panose="05000000000000000000" pitchFamily="2" charset="2"/>
              <a:buChar char="l"/>
            </a:pPr>
            <a:endParaRPr lang="en-US" altLang="zh-TW" sz="22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spcBef>
                <a:spcPts val="600"/>
              </a:spcBef>
              <a:buFont typeface="Wingdings" panose="05000000000000000000" pitchFamily="2" charset="2"/>
              <a:buChar char="l"/>
            </a:pPr>
            <a:endParaRPr lang="en-US" altLang="zh-TW" sz="22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spcBef>
                <a:spcPts val="600"/>
              </a:spcBef>
              <a:buFont typeface="Wingdings" panose="05000000000000000000" pitchFamily="2" charset="2"/>
              <a:buChar char="l"/>
            </a:pP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標題 2"/>
          <p:cNvSpPr>
            <a:spLocks noGrp="1"/>
          </p:cNvSpPr>
          <p:nvPr>
            <p:ph type="title"/>
          </p:nvPr>
        </p:nvSpPr>
        <p:spPr>
          <a:xfrm>
            <a:off x="395536" y="188640"/>
            <a:ext cx="8352928" cy="936104"/>
          </a:xfrm>
        </p:spPr>
        <p:txBody>
          <a:bodyPr/>
          <a:lstStyle/>
          <a:p>
            <a:r>
              <a:rPr lang="zh-TW" altLang="en-US" sz="4400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二  從第四權到第五權？</a:t>
            </a:r>
            <a:endParaRPr lang="zh-TW" altLang="zh-TW" sz="4400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2555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899592" y="1268760"/>
            <a:ext cx="7560840" cy="5544616"/>
          </a:xfrm>
        </p:spPr>
        <p:txBody>
          <a:bodyPr>
            <a:normAutofit/>
          </a:bodyPr>
          <a:lstStyle/>
          <a:p>
            <a:pPr algn="just">
              <a:spcBef>
                <a:spcPts val="600"/>
              </a:spcBef>
              <a:buFont typeface="Wingdings" pitchFamily="2" charset="2"/>
              <a:buChar char="l"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全球化下新主權關係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邊界：</a:t>
            </a:r>
            <a:r>
              <a:rPr lang="zh-TW" altLang="en-US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媒體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市場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與</a:t>
            </a:r>
            <a:r>
              <a:rPr lang="zh-TW" altLang="en-US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民主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共構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生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r>
              <a:rPr lang="zh-TW" altLang="en-US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民主化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隱含新獨裁形式，</a:t>
            </a:r>
            <a:r>
              <a:rPr lang="zh-TW" altLang="en-US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自由化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隱含新壟斷內容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spcBef>
                <a:spcPts val="600"/>
              </a:spcBef>
              <a:buFont typeface="Wingdings" pitchFamily="2" charset="2"/>
              <a:buChar char="l"/>
            </a:pP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協同過濾</a:t>
            </a:r>
            <a:r>
              <a:rPr lang="en-US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(collaborative filtering)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：網站架設者透過系統統計與引導，將資訊統合與過濾，並嘗試把資料媒合。例如在亞馬遜購書，它會自動根據你的搜尋把和你相同品味人的產品顯示給你→</a:t>
            </a:r>
            <a:r>
              <a:rPr lang="zh-TW" altLang="en-US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思考：系統整合的</a:t>
            </a:r>
            <a:r>
              <a:rPr lang="zh-TW" altLang="en-US" b="1" dirty="0" smtClean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優缺點。</a:t>
            </a:r>
            <a:endParaRPr lang="en-US" altLang="zh-TW" b="1" dirty="0" smtClean="0">
              <a:solidFill>
                <a:srgbClr val="0000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spcBef>
                <a:spcPts val="600"/>
              </a:spcBef>
              <a:buFont typeface="Wingdings" pitchFamily="2" charset="2"/>
              <a:buChar char="l"/>
            </a:pP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異質整合度越高，價值越高！</a:t>
            </a:r>
            <a:endParaRPr lang="zh-TW" altLang="en-US" dirty="0"/>
          </a:p>
        </p:txBody>
      </p:sp>
      <p:sp>
        <p:nvSpPr>
          <p:cNvPr id="4" name="標題 2"/>
          <p:cNvSpPr>
            <a:spLocks noGrp="1"/>
          </p:cNvSpPr>
          <p:nvPr>
            <p:ph type="title"/>
          </p:nvPr>
        </p:nvSpPr>
        <p:spPr>
          <a:xfrm>
            <a:off x="395536" y="188640"/>
            <a:ext cx="8352928" cy="936104"/>
          </a:xfrm>
        </p:spPr>
        <p:txBody>
          <a:bodyPr/>
          <a:lstStyle/>
          <a:p>
            <a:r>
              <a:rPr lang="zh-TW" altLang="en-US" sz="4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三  網路民主化</a:t>
            </a:r>
            <a:r>
              <a:rPr lang="zh-TW" altLang="en-US" sz="4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與</a:t>
            </a:r>
            <a:r>
              <a:rPr lang="zh-TW" altLang="en-US" sz="4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自由化</a:t>
            </a:r>
            <a:endParaRPr lang="zh-TW" altLang="zh-TW" sz="4400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717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自訂設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2104</TotalTime>
  <Words>1452</Words>
  <Application>Microsoft Office PowerPoint</Application>
  <PresentationFormat>如螢幕大小 (4:3)</PresentationFormat>
  <Paragraphs>77</Paragraphs>
  <Slides>21</Slides>
  <Notes>1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21</vt:i4>
      </vt:variant>
    </vt:vector>
  </HeadingPairs>
  <TitlesOfParts>
    <vt:vector size="22" baseType="lpstr">
      <vt:lpstr>自訂設計</vt:lpstr>
      <vt:lpstr>網路主權 與公民論壇</vt:lpstr>
      <vt:lpstr>PowerPoint 簡報</vt:lpstr>
      <vt:lpstr>PowerPoint 簡報</vt:lpstr>
      <vt:lpstr>PowerPoint 簡報</vt:lpstr>
      <vt:lpstr>PowerPoint 簡報</vt:lpstr>
      <vt:lpstr>PowerPoint 簡報</vt:lpstr>
      <vt:lpstr>一  數位民主的發展</vt:lpstr>
      <vt:lpstr>二  從第四權到第五權？</vt:lpstr>
      <vt:lpstr>三  網路民主化與自由化</vt:lpstr>
      <vt:lpstr>三  網路民主化與自由化</vt:lpstr>
      <vt:lpstr>三  網路民主化與自由化</vt:lpstr>
      <vt:lpstr>四  網路主權與公共財</vt:lpstr>
      <vt:lpstr>四  網路主權與公共財</vt:lpstr>
      <vt:lpstr>五 兩種網路主權概念 </vt:lpstr>
      <vt:lpstr>五 兩種網路主權概念 </vt:lpstr>
      <vt:lpstr>六 公民論壇與公共學習</vt:lpstr>
      <vt:lpstr>七  網路對民主的發展影響</vt:lpstr>
      <vt:lpstr>七  網路對民主的發展影響</vt:lpstr>
      <vt:lpstr>結論  網路尚未成功，民主仍須努力  </vt:lpstr>
      <vt:lpstr>PowerPoint 簡報</vt:lpstr>
      <vt:lpstr>PowerPoint 簡報</vt:lpstr>
    </vt:vector>
  </TitlesOfParts>
  <Company>C.M.T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solopig123</dc:creator>
  <cp:lastModifiedBy>user</cp:lastModifiedBy>
  <cp:revision>238</cp:revision>
  <dcterms:created xsi:type="dcterms:W3CDTF">2016-01-16T17:43:05Z</dcterms:created>
  <dcterms:modified xsi:type="dcterms:W3CDTF">2017-12-29T19:05:50Z</dcterms:modified>
</cp:coreProperties>
</file>