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2" r:id="rId6"/>
    <p:sldId id="263" r:id="rId7"/>
    <p:sldId id="315" r:id="rId8"/>
    <p:sldId id="316" r:id="rId9"/>
    <p:sldId id="265" r:id="rId10"/>
    <p:sldId id="305" r:id="rId11"/>
    <p:sldId id="266" r:id="rId12"/>
    <p:sldId id="304" r:id="rId13"/>
    <p:sldId id="317" r:id="rId14"/>
    <p:sldId id="313" r:id="rId15"/>
    <p:sldId id="306" r:id="rId16"/>
    <p:sldId id="267" r:id="rId17"/>
    <p:sldId id="307" r:id="rId18"/>
    <p:sldId id="270" r:id="rId19"/>
    <p:sldId id="309" r:id="rId20"/>
    <p:sldId id="308" r:id="rId21"/>
    <p:sldId id="272" r:id="rId22"/>
    <p:sldId id="280" r:id="rId2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E3E3E"/>
    <a:srgbClr val="51CCED"/>
    <a:srgbClr val="8BDDF3"/>
    <a:srgbClr val="9B6A53"/>
    <a:srgbClr val="027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70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291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C38CB-C988-421A-8155-469D93ED2EE1}" type="datetimeFigureOut">
              <a:rPr lang="zh-TW" altLang="en-US" smtClean="0"/>
              <a:pPr/>
              <a:t>2017/9/29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63A7A-DF40-4EC6-8D8A-1B8FFFAA806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3234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bg>
      <p:bgPr>
        <a:solidFill>
          <a:srgbClr val="51C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2637975" y="-72008"/>
            <a:ext cx="396875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直線接點 22"/>
          <p:cNvCxnSpPr/>
          <p:nvPr userDrawn="1"/>
        </p:nvCxnSpPr>
        <p:spPr>
          <a:xfrm flipH="1">
            <a:off x="1187624" y="1916832"/>
            <a:ext cx="288032" cy="72008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 userDrawn="1"/>
        </p:nvCxnSpPr>
        <p:spPr>
          <a:xfrm>
            <a:off x="1979712" y="1916832"/>
            <a:ext cx="0" cy="7920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 userDrawn="1"/>
        </p:nvCxnSpPr>
        <p:spPr>
          <a:xfrm>
            <a:off x="2411760" y="1916832"/>
            <a:ext cx="288032" cy="72008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10000"/>
          </a:blip>
          <a:srcRect r="37434"/>
          <a:stretch>
            <a:fillRect/>
          </a:stretch>
        </p:blipFill>
        <p:spPr bwMode="auto">
          <a:xfrm flipH="1">
            <a:off x="0" y="4797152"/>
            <a:ext cx="992427" cy="111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8" name="直線接點 37"/>
          <p:cNvCxnSpPr/>
          <p:nvPr userDrawn="1"/>
        </p:nvCxnSpPr>
        <p:spPr>
          <a:xfrm flipH="1">
            <a:off x="2915816" y="3429000"/>
            <a:ext cx="648072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群組 17"/>
          <p:cNvGrpSpPr/>
          <p:nvPr userDrawn="1"/>
        </p:nvGrpSpPr>
        <p:grpSpPr>
          <a:xfrm>
            <a:off x="539552" y="2636912"/>
            <a:ext cx="2880320" cy="4221088"/>
            <a:chOff x="1043608" y="2399658"/>
            <a:chExt cx="2808312" cy="4458342"/>
          </a:xfrm>
        </p:grpSpPr>
        <p:cxnSp>
          <p:nvCxnSpPr>
            <p:cNvPr id="10" name="直線接點 9"/>
            <p:cNvCxnSpPr/>
            <p:nvPr userDrawn="1"/>
          </p:nvCxnSpPr>
          <p:spPr>
            <a:xfrm>
              <a:off x="1835696" y="3789040"/>
              <a:ext cx="0" cy="3068960"/>
            </a:xfrm>
            <a:prstGeom prst="line">
              <a:avLst/>
            </a:prstGeom>
            <a:ln w="76200">
              <a:solidFill>
                <a:srgbClr val="0277BD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21" descr="https://www.dcard.tw/img/favicon_144.png"/>
            <p:cNvPicPr>
              <a:picLocks noChangeAspect="1" noChangeArrowheads="1"/>
            </p:cNvPicPr>
            <p:nvPr userDrawn="1"/>
          </p:nvPicPr>
          <p:blipFill>
            <a:blip r:embed="rId4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1521892" y="5635475"/>
              <a:ext cx="673844" cy="673845"/>
            </a:xfrm>
            <a:prstGeom prst="rect">
              <a:avLst/>
            </a:prstGeom>
            <a:noFill/>
          </p:spPr>
        </p:pic>
        <p:cxnSp>
          <p:nvCxnSpPr>
            <p:cNvPr id="12" name="直線接點 11"/>
            <p:cNvCxnSpPr/>
            <p:nvPr userDrawn="1"/>
          </p:nvCxnSpPr>
          <p:spPr>
            <a:xfrm>
              <a:off x="2267744" y="3789040"/>
              <a:ext cx="0" cy="3068960"/>
            </a:xfrm>
            <a:prstGeom prst="line">
              <a:avLst/>
            </a:prstGeom>
            <a:ln w="76200">
              <a:solidFill>
                <a:srgbClr val="EE3E3E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7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"/>
            </a:blip>
            <a:srcRect/>
            <a:stretch>
              <a:fillRect/>
            </a:stretch>
          </p:blipFill>
          <p:spPr bwMode="auto">
            <a:xfrm>
              <a:off x="1907704" y="5013176"/>
              <a:ext cx="720080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直線接點 13"/>
            <p:cNvCxnSpPr/>
            <p:nvPr userDrawn="1"/>
          </p:nvCxnSpPr>
          <p:spPr>
            <a:xfrm>
              <a:off x="2699792" y="3789040"/>
              <a:ext cx="0" cy="3068960"/>
            </a:xfrm>
            <a:prstGeom prst="line">
              <a:avLst/>
            </a:prstGeom>
            <a:ln w="76200">
              <a:solidFill>
                <a:srgbClr val="9B6A53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9" descr="https://encrypted-tbn1.gstatic.com/images?q=tbn:ANd9GcQlo_ETfkAG-FeFLg5CpaJFR4gSZ1A94C2XAzkGPBHPr6kUszo9"/>
            <p:cNvPicPr>
              <a:picLocks noChangeAspect="1" noChangeArrowheads="1"/>
            </p:cNvPicPr>
            <p:nvPr userDrawn="1"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"/>
            </a:blip>
            <a:srcRect/>
            <a:stretch>
              <a:fillRect/>
            </a:stretch>
          </p:blipFill>
          <p:spPr bwMode="auto">
            <a:xfrm>
              <a:off x="2207613" y="4416912"/>
              <a:ext cx="1030265" cy="772052"/>
            </a:xfrm>
            <a:prstGeom prst="rect">
              <a:avLst/>
            </a:prstGeom>
            <a:noFill/>
          </p:spPr>
        </p:pic>
        <p:cxnSp>
          <p:nvCxnSpPr>
            <p:cNvPr id="16" name="直線接點 15"/>
            <p:cNvCxnSpPr/>
            <p:nvPr userDrawn="1"/>
          </p:nvCxnSpPr>
          <p:spPr>
            <a:xfrm>
              <a:off x="3131840" y="3789040"/>
              <a:ext cx="0" cy="3068960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群組 7"/>
            <p:cNvGrpSpPr/>
            <p:nvPr userDrawn="1"/>
          </p:nvGrpSpPr>
          <p:grpSpPr>
            <a:xfrm>
              <a:off x="1043608" y="2399658"/>
              <a:ext cx="2808312" cy="1605406"/>
              <a:chOff x="708124" y="2183225"/>
              <a:chExt cx="5636613" cy="3406015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 userDrawn="1"/>
            </p:nvPicPr>
            <p:blipFill>
              <a:blip r:embed="rId7" cstate="print">
                <a:lum bright="10000"/>
              </a:blip>
              <a:srcRect l="8454" t="30577" r="7008" b="18339"/>
              <a:stretch>
                <a:fillRect/>
              </a:stretch>
            </p:blipFill>
            <p:spPr bwMode="auto">
              <a:xfrm>
                <a:off x="708124" y="2183225"/>
                <a:ext cx="5636613" cy="3406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" name="Picture 9" descr="C:\Users\EW\Desktop\noun_166991_cc.png"/>
              <p:cNvPicPr>
                <a:picLocks noChangeAspect="1" noChangeArrowheads="1"/>
              </p:cNvPicPr>
              <p:nvPr userDrawn="1"/>
            </p:nvPicPr>
            <p:blipFill>
              <a:blip r:embed="rId8" cstate="print">
                <a:lum bright="10000"/>
              </a:blip>
              <a:srcRect b="15487"/>
              <a:stretch>
                <a:fillRect/>
              </a:stretch>
            </p:blipFill>
            <p:spPr bwMode="auto">
              <a:xfrm>
                <a:off x="2195736" y="2780928"/>
                <a:ext cx="2592288" cy="2190808"/>
              </a:xfrm>
              <a:prstGeom prst="rect">
                <a:avLst/>
              </a:prstGeom>
              <a:noFill/>
              <a:scene3d>
                <a:camera prst="isometricOffAxis1Right"/>
                <a:lightRig rig="threePt" dir="t"/>
              </a:scene3d>
            </p:spPr>
          </p:pic>
        </p:grpSp>
        <p:sp>
          <p:nvSpPr>
            <p:cNvPr id="17" name="文字方塊 16"/>
            <p:cNvSpPr txBox="1"/>
            <p:nvPr userDrawn="1"/>
          </p:nvSpPr>
          <p:spPr>
            <a:xfrm>
              <a:off x="2725564" y="3933056"/>
              <a:ext cx="982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latin typeface="AR CENA" pitchFamily="2" charset="0"/>
                </a:rPr>
                <a:t>PTT</a:t>
              </a:r>
              <a:endParaRPr lang="zh-TW" altLang="en-US" sz="3200" b="1" dirty="0">
                <a:latin typeface="AR CENA" pitchFamily="2" charset="0"/>
              </a:endParaRPr>
            </a:p>
          </p:txBody>
        </p:sp>
      </p:grpSp>
      <p:pic>
        <p:nvPicPr>
          <p:cNvPr id="41" name="Picture 4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9B6A53"/>
              </a:clrFrom>
              <a:clrTo>
                <a:srgbClr val="9B6A53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lum bright="10000"/>
          </a:blip>
          <a:srcRect/>
          <a:stretch>
            <a:fillRect/>
          </a:stretch>
        </p:blipFill>
        <p:spPr bwMode="auto">
          <a:xfrm flipH="1">
            <a:off x="3491880" y="3068960"/>
            <a:ext cx="1008112" cy="7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" name="群組 47"/>
          <p:cNvGrpSpPr/>
          <p:nvPr userDrawn="1"/>
        </p:nvGrpSpPr>
        <p:grpSpPr>
          <a:xfrm flipH="1">
            <a:off x="8100392" y="6281936"/>
            <a:ext cx="792088" cy="576064"/>
            <a:chOff x="4387948" y="4941168"/>
            <a:chExt cx="1984252" cy="1440160"/>
          </a:xfrm>
        </p:grpSpPr>
        <p:pic>
          <p:nvPicPr>
            <p:cNvPr id="45" name="Picture 7"/>
            <p:cNvPicPr>
              <a:picLocks noChangeAspect="1" noChangeArrowheads="1"/>
            </p:cNvPicPr>
            <p:nvPr userDrawn="1"/>
          </p:nvPicPr>
          <p:blipFill>
            <a:blip r:embed="rId10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10000"/>
            </a:blip>
            <a:srcRect r="37434"/>
            <a:stretch>
              <a:fillRect/>
            </a:stretch>
          </p:blipFill>
          <p:spPr bwMode="auto">
            <a:xfrm>
              <a:off x="4387948" y="5185457"/>
              <a:ext cx="792088" cy="1114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2" name="Picture 8"/>
            <p:cNvPicPr>
              <a:picLocks noChangeAspect="1" noChangeArrowheads="1"/>
            </p:cNvPicPr>
            <p:nvPr userDrawn="1"/>
          </p:nvPicPr>
          <p:blipFill>
            <a:blip r:embed="rId11" cstate="print">
              <a:lum bright="10000"/>
            </a:blip>
            <a:srcRect/>
            <a:stretch>
              <a:fillRect/>
            </a:stretch>
          </p:blipFill>
          <p:spPr bwMode="auto">
            <a:xfrm flipH="1">
              <a:off x="4716016" y="4941168"/>
              <a:ext cx="1656184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3" name="Picture 4" descr="https://fbcdn-sphotos-b-a.akamaihd.net/hphotos-ak-xpf1/v/t34.0-12/12207927_1178415052172555_406852732_n.jpg?oh=456cb2cf7ce180928996a0732dcb41b5&amp;oe=5653C75B&amp;__gda__=1448407307_4c4f8dcd73cd9d467b5b007f752fef90"/>
          <p:cNvPicPr>
            <a:picLocks noChangeAspect="1" noChangeArrowheads="1"/>
          </p:cNvPicPr>
          <p:nvPr userDrawn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02" t="15426" r="39983" b="20299"/>
          <a:stretch>
            <a:fillRect/>
          </a:stretch>
        </p:blipFill>
        <p:spPr bwMode="auto">
          <a:xfrm>
            <a:off x="3779912" y="1052736"/>
            <a:ext cx="888071" cy="822288"/>
          </a:xfrm>
          <a:prstGeom prst="rect">
            <a:avLst/>
          </a:prstGeom>
          <a:noFill/>
        </p:spPr>
      </p:pic>
      <p:sp>
        <p:nvSpPr>
          <p:cNvPr id="55" name="圓角矩形 54"/>
          <p:cNvSpPr/>
          <p:nvPr userDrawn="1"/>
        </p:nvSpPr>
        <p:spPr>
          <a:xfrm>
            <a:off x="3491880" y="548680"/>
            <a:ext cx="5652120" cy="1872208"/>
          </a:xfrm>
          <a:prstGeom prst="round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圓角矩形 57"/>
          <p:cNvSpPr/>
          <p:nvPr userDrawn="1"/>
        </p:nvSpPr>
        <p:spPr>
          <a:xfrm>
            <a:off x="3347864" y="3140968"/>
            <a:ext cx="5796136" cy="3168352"/>
          </a:xfrm>
          <a:prstGeom prst="roundRect">
            <a:avLst/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9" name="群組 48"/>
          <p:cNvGrpSpPr/>
          <p:nvPr userDrawn="1"/>
        </p:nvGrpSpPr>
        <p:grpSpPr>
          <a:xfrm>
            <a:off x="3059832" y="5229200"/>
            <a:ext cx="1944216" cy="1440160"/>
            <a:chOff x="4387948" y="4941168"/>
            <a:chExt cx="1984252" cy="1440160"/>
          </a:xfrm>
        </p:grpSpPr>
        <p:pic>
          <p:nvPicPr>
            <p:cNvPr id="50" name="Picture 7"/>
            <p:cNvPicPr>
              <a:picLocks noChangeAspect="1" noChangeArrowheads="1"/>
            </p:cNvPicPr>
            <p:nvPr userDrawn="1"/>
          </p:nvPicPr>
          <p:blipFill>
            <a:blip r:embed="rId1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10000"/>
            </a:blip>
            <a:srcRect r="37434"/>
            <a:stretch>
              <a:fillRect/>
            </a:stretch>
          </p:blipFill>
          <p:spPr bwMode="auto">
            <a:xfrm>
              <a:off x="4387948" y="5185457"/>
              <a:ext cx="792088" cy="1114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"/>
            </a:effectLst>
          </p:spPr>
        </p:pic>
        <p:pic>
          <p:nvPicPr>
            <p:cNvPr id="51" name="Picture 8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10000"/>
            </a:blip>
            <a:srcRect/>
            <a:stretch>
              <a:fillRect/>
            </a:stretch>
          </p:blipFill>
          <p:spPr bwMode="auto">
            <a:xfrm flipH="1">
              <a:off x="4716016" y="4941168"/>
              <a:ext cx="1656184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"/>
            </a:effectLst>
          </p:spPr>
        </p:pic>
      </p:grp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9B6A53"/>
              </a:clrFrom>
              <a:clrTo>
                <a:srgbClr val="9B6A53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 flipH="1">
            <a:off x="323528" y="0"/>
            <a:ext cx="3384376" cy="250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標題 1"/>
          <p:cNvSpPr>
            <a:spLocks noGrp="1"/>
          </p:cNvSpPr>
          <p:nvPr>
            <p:ph type="title" hasCustomPrompt="1"/>
          </p:nvPr>
        </p:nvSpPr>
        <p:spPr>
          <a:xfrm>
            <a:off x="4860032" y="2924944"/>
            <a:ext cx="3347864" cy="8367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單元名稱</a:t>
            </a:r>
            <a:endParaRPr lang="zh-TW" altLang="en-US" dirty="0"/>
          </a:p>
        </p:txBody>
      </p:sp>
      <p:sp>
        <p:nvSpPr>
          <p:cNvPr id="46" name="文字版面配置區 45"/>
          <p:cNvSpPr>
            <a:spLocks noGrp="1"/>
          </p:cNvSpPr>
          <p:nvPr>
            <p:ph type="body" sz="quarter" idx="10" hasCustomPrompt="1"/>
          </p:nvPr>
        </p:nvSpPr>
        <p:spPr>
          <a:xfrm>
            <a:off x="3648807" y="984023"/>
            <a:ext cx="5364088" cy="936625"/>
          </a:xfrm>
        </p:spPr>
        <p:txBody>
          <a:bodyPr>
            <a:noAutofit/>
          </a:bodyPr>
          <a:lstStyle>
            <a:lvl1pPr algn="ctr">
              <a:buNone/>
              <a:defRPr sz="54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pPr lvl="0"/>
            <a:r>
              <a:rPr lang="zh-TW" altLang="en-US" dirty="0" smtClean="0"/>
              <a:t>課程標題</a:t>
            </a:r>
            <a:endParaRPr lang="zh-TW" altLang="en-US" dirty="0"/>
          </a:p>
        </p:txBody>
      </p:sp>
      <p:sp>
        <p:nvSpPr>
          <p:cNvPr id="44" name="文字版面配置區 43"/>
          <p:cNvSpPr>
            <a:spLocks noGrp="1"/>
          </p:cNvSpPr>
          <p:nvPr>
            <p:ph type="body" sz="quarter" idx="11" hasCustomPrompt="1"/>
          </p:nvPr>
        </p:nvSpPr>
        <p:spPr>
          <a:xfrm>
            <a:off x="4860032" y="4149080"/>
            <a:ext cx="3384376" cy="792163"/>
          </a:xfr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TW" altLang="en-US" sz="3600" b="1" kern="1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</a:lstStyle>
          <a:p>
            <a:pPr lvl="0"/>
            <a:r>
              <a:rPr lang="zh-TW" altLang="en-US" dirty="0" smtClean="0"/>
              <a:t>授課老師</a:t>
            </a:r>
            <a:endParaRPr lang="zh-TW" altLang="en-US" dirty="0"/>
          </a:p>
        </p:txBody>
      </p:sp>
      <p:sp>
        <p:nvSpPr>
          <p:cNvPr id="52" name="文字版面配置區 51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32" y="5373216"/>
            <a:ext cx="3456384" cy="720749"/>
          </a:xfrm>
        </p:spPr>
        <p:txBody>
          <a:bodyPr>
            <a:normAutofit/>
          </a:bodyPr>
          <a:lstStyle>
            <a:lvl1pPr algn="ctr">
              <a:buNone/>
              <a:defRPr lang="zh-TW" altLang="en-US" sz="3600" b="1" kern="1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</a:lstStyle>
          <a:p>
            <a:pPr lvl="0"/>
            <a:r>
              <a:rPr lang="zh-TW" altLang="en-US" dirty="0" smtClean="0"/>
              <a:t>助教名稱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上彎箭號 45"/>
          <p:cNvSpPr/>
          <p:nvPr userDrawn="1"/>
        </p:nvSpPr>
        <p:spPr>
          <a:xfrm flipH="1">
            <a:off x="-1116632" y="1268760"/>
            <a:ext cx="10729192" cy="5589240"/>
          </a:xfrm>
          <a:prstGeom prst="bentUpArrow">
            <a:avLst>
              <a:gd name="adj1" fmla="val 9429"/>
              <a:gd name="adj2" fmla="val 20891"/>
              <a:gd name="adj3" fmla="val 2067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上彎箭號 46"/>
          <p:cNvSpPr/>
          <p:nvPr userDrawn="1"/>
        </p:nvSpPr>
        <p:spPr>
          <a:xfrm flipH="1">
            <a:off x="-612576" y="2060848"/>
            <a:ext cx="10260632" cy="4509120"/>
          </a:xfrm>
          <a:prstGeom prst="bentUpArrow">
            <a:avLst>
              <a:gd name="adj1" fmla="val 9429"/>
              <a:gd name="adj2" fmla="val 20891"/>
              <a:gd name="adj3" fmla="val 2067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上彎箭號 47"/>
          <p:cNvSpPr/>
          <p:nvPr userDrawn="1"/>
        </p:nvSpPr>
        <p:spPr>
          <a:xfrm flipH="1">
            <a:off x="-252536" y="2924944"/>
            <a:ext cx="9937104" cy="3429000"/>
          </a:xfrm>
          <a:prstGeom prst="bentUpArrow">
            <a:avLst>
              <a:gd name="adj1" fmla="val 9429"/>
              <a:gd name="adj2" fmla="val 20891"/>
              <a:gd name="adj3" fmla="val 2067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內容版面配置區 2"/>
          <p:cNvSpPr>
            <a:spLocks noGrp="1"/>
          </p:cNvSpPr>
          <p:nvPr>
            <p:ph idx="1"/>
          </p:nvPr>
        </p:nvSpPr>
        <p:spPr>
          <a:xfrm>
            <a:off x="899592" y="1412776"/>
            <a:ext cx="8100392" cy="4353347"/>
          </a:xfrm>
          <a:solidFill>
            <a:schemeClr val="accent6">
              <a:lumMod val="60000"/>
              <a:lumOff val="40000"/>
              <a:alpha val="12000"/>
            </a:schemeClr>
          </a:solidFill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pic>
        <p:nvPicPr>
          <p:cNvPr id="35" name="Picture 3" descr="C:\Users\solopig123\Downloads\noun_108507_cc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441" b="34880"/>
          <a:stretch>
            <a:fillRect/>
          </a:stretch>
        </p:blipFill>
        <p:spPr bwMode="auto">
          <a:xfrm>
            <a:off x="7596336" y="5661248"/>
            <a:ext cx="1390464" cy="690773"/>
          </a:xfrm>
          <a:prstGeom prst="rect">
            <a:avLst/>
          </a:prstGeom>
          <a:noFill/>
        </p:spPr>
      </p:pic>
      <p:grpSp>
        <p:nvGrpSpPr>
          <p:cNvPr id="36" name="群組 35"/>
          <p:cNvGrpSpPr/>
          <p:nvPr userDrawn="1"/>
        </p:nvGrpSpPr>
        <p:grpSpPr>
          <a:xfrm>
            <a:off x="0" y="0"/>
            <a:ext cx="9144000" cy="1196752"/>
            <a:chOff x="0" y="0"/>
            <a:chExt cx="9144000" cy="836712"/>
          </a:xfrm>
          <a:solidFill>
            <a:srgbClr val="51CCED"/>
          </a:solidFill>
        </p:grpSpPr>
        <p:sp>
          <p:nvSpPr>
            <p:cNvPr id="37" name="矩形 36"/>
            <p:cNvSpPr/>
            <p:nvPr userDrawn="1"/>
          </p:nvSpPr>
          <p:spPr>
            <a:xfrm>
              <a:off x="0" y="0"/>
              <a:ext cx="3203848" cy="8367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直角三角形 37"/>
            <p:cNvSpPr/>
            <p:nvPr userDrawn="1"/>
          </p:nvSpPr>
          <p:spPr>
            <a:xfrm flipV="1">
              <a:off x="3203848" y="0"/>
              <a:ext cx="1152128" cy="83671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矩形 38"/>
            <p:cNvSpPr/>
            <p:nvPr userDrawn="1"/>
          </p:nvSpPr>
          <p:spPr>
            <a:xfrm>
              <a:off x="4067944" y="0"/>
              <a:ext cx="5076056" cy="1886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0" name="標題 1"/>
          <p:cNvSpPr>
            <a:spLocks noGrp="1"/>
          </p:cNvSpPr>
          <p:nvPr>
            <p:ph type="title"/>
          </p:nvPr>
        </p:nvSpPr>
        <p:spPr>
          <a:xfrm>
            <a:off x="0" y="188640"/>
            <a:ext cx="3347864" cy="8367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pic>
        <p:nvPicPr>
          <p:cNvPr id="41" name="Picture 2" descr="C:\Users\solopig123\Downloads\noun_192573_cc.png"/>
          <p:cNvPicPr>
            <a:picLocks noChangeAspect="1" noChangeArrowheads="1"/>
          </p:cNvPicPr>
          <p:nvPr userDrawn="1"/>
        </p:nvPicPr>
        <p:blipFill>
          <a:blip r:embed="rId3" cstate="print">
            <a:lum bright="20000"/>
          </a:blip>
          <a:srcRect b="13281"/>
          <a:stretch>
            <a:fillRect/>
          </a:stretch>
        </p:blipFill>
        <p:spPr bwMode="auto">
          <a:xfrm>
            <a:off x="7092280" y="4828979"/>
            <a:ext cx="2339752" cy="202902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2320" y="3933056"/>
            <a:ext cx="169168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09DF1-C8C8-4FD2-8CF2-DB6A0FE29A1E}" type="datetimeFigureOut">
              <a:rPr lang="zh-TW" altLang="en-US" smtClean="0"/>
              <a:pPr/>
              <a:t>2017/9/29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C2920-AAF2-43C9-86E1-A496D32E08F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EiQSgkw3BI" TargetMode="External"/><Relationship Id="rId2" Type="http://schemas.openxmlformats.org/officeDocument/2006/relationships/hyperlink" Target="https://www.youtube.com/watch?v=GA-vdm8ws6U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GMPbjFJWxc&amp;spfreload=1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rDEx9s6Je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Jp6dG_sUW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putmfO_pFE" TargetMode="External"/><Relationship Id="rId2" Type="http://schemas.openxmlformats.org/officeDocument/2006/relationships/hyperlink" Target="https://www.youtube.com/watch?v=TsA8LR09elo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UfGF3L-YHY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11960" y="2664259"/>
            <a:ext cx="4896544" cy="1844861"/>
          </a:xfrm>
        </p:spPr>
        <p:txBody>
          <a:bodyPr/>
          <a:lstStyle/>
          <a:p>
            <a:pPr>
              <a:defRPr/>
            </a:pPr>
            <a:r>
              <a:rPr lang="zh-TW" altLang="en-US" sz="53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審議民主、公共領域與公民社會</a:t>
            </a:r>
            <a:endParaRPr lang="zh-TW" altLang="en-US" sz="53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>
          <a:xfrm>
            <a:off x="4667610" y="692696"/>
            <a:ext cx="4440894" cy="1299960"/>
          </a:xfrm>
        </p:spPr>
        <p:txBody>
          <a:bodyPr/>
          <a:lstStyle/>
          <a:p>
            <a:pPr algn="l"/>
            <a:r>
              <a:rPr lang="zh-TW" altLang="en-US" sz="27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</a:t>
            </a:r>
            <a:r>
              <a:rPr lang="zh-TW" altLang="en-US" sz="27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臺北商業大學</a:t>
            </a:r>
            <a:endParaRPr lang="en-US" altLang="zh-TW" sz="2700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TW" sz="27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27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en-US" sz="27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r>
              <a:rPr lang="zh-TW" altLang="en-US" sz="27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7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7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學期選修通識</a:t>
            </a:r>
            <a:endParaRPr lang="en-US" altLang="zh-TW" sz="2700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7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網路民主與公共論壇</a:t>
            </a:r>
            <a:endParaRPr lang="en-US" altLang="zh-TW" sz="2700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7" name="文字版面配置區 4"/>
          <p:cNvSpPr>
            <a:spLocks noGrp="1"/>
          </p:cNvSpPr>
          <p:nvPr>
            <p:ph type="body" sz="quarter" idx="12"/>
          </p:nvPr>
        </p:nvSpPr>
        <p:spPr>
          <a:xfrm>
            <a:off x="3203848" y="4854892"/>
            <a:ext cx="5904656" cy="1454428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授課教師：陳閔翔  通識教育中心助理教授</a:t>
            </a:r>
          </a:p>
          <a:p>
            <a:pPr algn="r">
              <a:spcBef>
                <a:spcPts val="0"/>
              </a:spcBef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教學助理：蔡秉珂、林子卉、江星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誌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>
              <a:spcBef>
                <a:spcPts val="0"/>
              </a:spcBef>
            </a:pP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2017.10.3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版面配置區 4"/>
          <p:cNvSpPr>
            <a:spLocks noGrp="1"/>
          </p:cNvSpPr>
          <p:nvPr>
            <p:ph type="body" sz="quarter" idx="12"/>
          </p:nvPr>
        </p:nvSpPr>
        <p:spPr>
          <a:xfrm>
            <a:off x="4860032" y="6120680"/>
            <a:ext cx="3384376" cy="764704"/>
          </a:xfrm>
        </p:spPr>
        <p:txBody>
          <a:bodyPr>
            <a:noAutofit/>
          </a:bodyPr>
          <a:lstStyle/>
          <a:p>
            <a:pPr marL="0" indent="0" algn="l"/>
            <a:r>
              <a:rPr lang="zh-TW" altLang="en-US" sz="2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本課程獲教育部「教學</a:t>
            </a:r>
            <a:r>
              <a:rPr lang="zh-TW" altLang="en-US" sz="2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創新先導</a:t>
            </a:r>
            <a:r>
              <a:rPr lang="zh-TW" altLang="en-US" sz="2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  <a:r>
              <a:rPr lang="en-US" altLang="zh-TW" sz="2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(PBL</a:t>
            </a:r>
            <a:r>
              <a:rPr lang="zh-TW" altLang="en-US" sz="2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sz="2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」補助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7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1159668"/>
            <a:ext cx="9285816" cy="5698332"/>
          </a:xfrm>
          <a:prstGeom prst="rect">
            <a:avLst/>
          </a:prstGeom>
        </p:spPr>
      </p:pic>
      <p:sp>
        <p:nvSpPr>
          <p:cNvPr id="5" name="標題 2"/>
          <p:cNvSpPr txBox="1">
            <a:spLocks/>
          </p:cNvSpPr>
          <p:nvPr/>
        </p:nvSpPr>
        <p:spPr>
          <a:xfrm>
            <a:off x="539552" y="188640"/>
            <a:ext cx="80283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</a:lstStyle>
          <a:p>
            <a:r>
              <a:rPr lang="zh-TW" altLang="en-US" sz="4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二  </a:t>
            </a:r>
            <a:r>
              <a:rPr lang="zh-TW" altLang="en-US" sz="4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審議民主參與</a:t>
            </a:r>
            <a:r>
              <a:rPr lang="zh-TW" altLang="en-US" sz="4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模式</a:t>
            </a:r>
            <a:endParaRPr lang="zh-TW" altLang="zh-TW" sz="44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1" y="1202133"/>
            <a:ext cx="2169626" cy="121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3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99592" y="1340768"/>
            <a:ext cx="7776864" cy="518457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l"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公民會議：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2002-4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二代健保，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2004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代理孕母</a:t>
            </a:r>
            <a:r>
              <a:rPr lang="en-US" altLang="zh-TW" sz="2300" b="1" dirty="0">
                <a:latin typeface="微軟正黑體" pitchFamily="34" charset="-120"/>
                <a:ea typeface="微軟正黑體" pitchFamily="34" charset="-120"/>
                <a:hlinkClick r:id="rId2"/>
              </a:rPr>
              <a:t>https://</a:t>
            </a:r>
            <a:r>
              <a:rPr lang="en-US" altLang="zh-TW" sz="2300" b="1" dirty="0" smtClean="0">
                <a:latin typeface="微軟正黑體" pitchFamily="34" charset="-120"/>
                <a:ea typeface="微軟正黑體" pitchFamily="34" charset="-120"/>
                <a:hlinkClick r:id="rId2"/>
              </a:rPr>
              <a:t>www.youtube.com/watch?v=GA-vdm8ws6U</a:t>
            </a:r>
            <a:r>
              <a:rPr lang="en-US" altLang="zh-TW" sz="23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2005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竹科宜蘭基地。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l"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審議式辯論：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2006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年台北市長選舉首次舉辦審議式電視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辯論會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l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願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景工作坊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2007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淡水河整治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研考會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l"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公民陪審團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2007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淡水河整治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研考會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l"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審議式民調：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2007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澎湖博弈特區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研考會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l"/>
            </a:pPr>
            <a:r>
              <a:rPr lang="zh-TW" altLang="en-US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公民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對話圈：線上公民會議</a:t>
            </a:r>
            <a:r>
              <a:rPr lang="en-US" altLang="zh-TW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舊，北投老街規劃</a:t>
            </a:r>
            <a:r>
              <a:rPr lang="en-US" altLang="zh-TW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)→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網路論壇</a:t>
            </a:r>
            <a:r>
              <a:rPr lang="en-US" altLang="zh-TW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新</a:t>
            </a:r>
            <a:r>
              <a:rPr lang="en-US" altLang="zh-TW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-US" altLang="zh-TW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年回顧：</a:t>
            </a:r>
            <a:endParaRPr lang="en-US" altLang="zh-TW" b="1" dirty="0" smtClean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l"/>
            </a:pPr>
            <a:r>
              <a:rPr lang="en-US" altLang="zh-TW" sz="25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hlinkClick r:id="rId3"/>
              </a:rPr>
              <a:t>https://</a:t>
            </a:r>
            <a:r>
              <a:rPr lang="en-US" altLang="zh-TW" sz="2500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  <a:hlinkClick r:id="rId3"/>
              </a:rPr>
              <a:t>www.youtube.com/watch?v=IEiQSgkw3BI</a:t>
            </a:r>
            <a:endParaRPr lang="en-US" altLang="zh-TW" sz="2500" b="1" dirty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endParaRPr lang="en-US" altLang="zh-TW" b="1" dirty="0" smtClean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539552" y="188640"/>
            <a:ext cx="80283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</a:lstStyle>
          <a:p>
            <a:r>
              <a:rPr lang="zh-TW" altLang="en-US" sz="4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二  審議民主參與模式</a:t>
            </a:r>
            <a:endParaRPr lang="zh-TW" altLang="zh-TW" sz="44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9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4" descr="surrogac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50"/>
            <a:ext cx="4176713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物件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99679158"/>
              </p:ext>
            </p:extLst>
          </p:nvPr>
        </p:nvGraphicFramePr>
        <p:xfrm>
          <a:off x="4115719" y="-27384"/>
          <a:ext cx="5064793" cy="3477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Photo Editor 影像 " r:id="rId4" imgW="13335685" imgH="8890457" progId="MSPhotoEd.3">
                  <p:embed/>
                </p:oleObj>
              </mc:Choice>
              <mc:Fallback>
                <p:oleObj name="Photo Editor 影像 " r:id="rId4" imgW="13335685" imgH="8890457" progId="MSPhotoEd.3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5719" y="-27384"/>
                        <a:ext cx="5064793" cy="3477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 descr="http://img.epochtimes.com/i6/50731185815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982" y="3444527"/>
            <a:ext cx="5017018" cy="344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46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G:\調整檔案區\公民核心能力課程計畫大集合\2第二期課程總集錦(C類)\(3)上課照片\18第十五週公民論壇(預備會議)  0529\IMG_8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56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61" name="Picture 13" descr="I:\20160418全備份\調整檔案區\公民核心能力課程計畫大集合\1第一期課程總資料(B類)\第一期總結資料彙整\第一期照片\17學生自治模擬公民會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670"/>
            <a:ext cx="9144000" cy="610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21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95263" y="1052798"/>
            <a:ext cx="9129712" cy="5805201"/>
            <a:chOff x="396" y="261"/>
            <a:chExt cx="5204" cy="3751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767" y="2114"/>
              <a:ext cx="4051" cy="0"/>
            </a:xfrm>
            <a:prstGeom prst="line">
              <a:avLst/>
            </a:prstGeom>
            <a:noFill/>
            <a:ln w="57150">
              <a:solidFill>
                <a:srgbClr val="333333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V="1">
              <a:off x="2681" y="308"/>
              <a:ext cx="0" cy="3704"/>
            </a:xfrm>
            <a:prstGeom prst="line">
              <a:avLst/>
            </a:prstGeom>
            <a:noFill/>
            <a:ln w="57150">
              <a:solidFill>
                <a:srgbClr val="333333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863" y="1615"/>
              <a:ext cx="211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3200" b="1">
                  <a:solidFill>
                    <a:srgbClr val="2E2EF4"/>
                  </a:solidFill>
                  <a:latin typeface="微軟正黑體" pitchFamily="34" charset="-120"/>
                  <a:ea typeface="微軟正黑體" pitchFamily="34" charset="-120"/>
                </a:rPr>
                <a:t>公聽會</a:t>
              </a:r>
              <a:r>
                <a:rPr lang="en-US" altLang="zh-TW" sz="2000" b="1">
                  <a:solidFill>
                    <a:srgbClr val="2E2EF4"/>
                  </a:solidFill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(public </a:t>
              </a:r>
              <a:r>
                <a:rPr lang="en-US" altLang="zh-TW" sz="2000" b="1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hearings)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832" y="775"/>
              <a:ext cx="2768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1600" b="1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 </a:t>
              </a:r>
              <a:r>
                <a:rPr lang="zh-TW" altLang="en-US" sz="3200" b="1">
                  <a:solidFill>
                    <a:srgbClr val="2E2EF4"/>
                  </a:solidFill>
                  <a:latin typeface="微軟正黑體" pitchFamily="34" charset="-120"/>
                  <a:ea typeface="微軟正黑體" pitchFamily="34" charset="-120"/>
                </a:rPr>
                <a:t>公民會議</a:t>
              </a:r>
              <a:r>
                <a:rPr lang="en-US" altLang="zh-TW" sz="2000" b="1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(citizen conference</a:t>
              </a:r>
              <a:r>
                <a:rPr lang="en-US" altLang="zh-TW" sz="1600" b="1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)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2849" y="1230"/>
              <a:ext cx="2628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3200" b="1">
                  <a:solidFill>
                    <a:srgbClr val="2E2EF4"/>
                  </a:solidFill>
                  <a:latin typeface="微軟正黑體" pitchFamily="34" charset="-120"/>
                  <a:ea typeface="微軟正黑體" pitchFamily="34" charset="-120"/>
                </a:rPr>
                <a:t>公民陪審團</a:t>
              </a:r>
              <a:r>
                <a:rPr lang="en-US" altLang="zh-TW" sz="2000" b="1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(citizen jury</a:t>
              </a:r>
              <a:r>
                <a:rPr lang="en-US" altLang="zh-TW" sz="1600" b="1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)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962" y="2719"/>
              <a:ext cx="2286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3200" b="1">
                  <a:solidFill>
                    <a:srgbClr val="2E2EF4"/>
                  </a:solidFill>
                  <a:latin typeface="微軟正黑體" pitchFamily="34" charset="-120"/>
                  <a:ea typeface="微軟正黑體" pitchFamily="34" charset="-120"/>
                </a:rPr>
                <a:t>公投</a:t>
              </a:r>
              <a:r>
                <a:rPr lang="en-US" altLang="zh-TW" sz="2800" b="1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(referendum)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676" y="3003"/>
              <a:ext cx="2461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3200" b="1">
                  <a:solidFill>
                    <a:srgbClr val="2E2EF4"/>
                  </a:solidFill>
                  <a:latin typeface="微軟正黑體" pitchFamily="34" charset="-120"/>
                  <a:ea typeface="微軟正黑體" pitchFamily="34" charset="-120"/>
                </a:rPr>
                <a:t>一般民調</a:t>
              </a:r>
              <a:r>
                <a:rPr lang="en-US" altLang="zh-TW" b="1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(opinion poll</a:t>
              </a:r>
              <a:r>
                <a:rPr lang="en-US" altLang="zh-TW" sz="2800" b="1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)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96" y="590"/>
              <a:ext cx="2725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2800" b="1" dirty="0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 </a:t>
              </a:r>
              <a:r>
                <a:rPr lang="zh-TW" altLang="en-US" sz="3200" b="1" dirty="0">
                  <a:solidFill>
                    <a:srgbClr val="2E2EF4"/>
                  </a:solidFill>
                  <a:latin typeface="微軟正黑體" pitchFamily="34" charset="-120"/>
                  <a:ea typeface="微軟正黑體" pitchFamily="34" charset="-120"/>
                </a:rPr>
                <a:t>願景工作坊</a:t>
              </a:r>
              <a:r>
                <a:rPr lang="en-US" altLang="zh-TW" sz="2000" b="1" dirty="0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(</a:t>
              </a:r>
              <a:r>
                <a:rPr lang="en-US" altLang="zh-TW" sz="1600" b="1" dirty="0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scenario workshop</a:t>
              </a:r>
              <a:r>
                <a:rPr lang="en-US" altLang="zh-TW" sz="1200" b="1" dirty="0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)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440" y="1651"/>
              <a:ext cx="3252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2800" b="1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 </a:t>
              </a:r>
              <a:r>
                <a:rPr lang="zh-TW" altLang="en-US" sz="3200" b="1">
                  <a:solidFill>
                    <a:srgbClr val="2E2EF4"/>
                  </a:solidFill>
                  <a:latin typeface="微軟正黑體" pitchFamily="34" charset="-120"/>
                  <a:ea typeface="微軟正黑體" pitchFamily="34" charset="-120"/>
                </a:rPr>
                <a:t>審慎思辯民調</a:t>
              </a:r>
              <a:r>
                <a:rPr lang="en-US" altLang="zh-TW" sz="1400" b="1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(deliberative poll)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5062" y="261"/>
              <a:ext cx="518" cy="13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200" b="1" dirty="0" smtClean="0">
                  <a:solidFill>
                    <a:srgbClr val="F1433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</a:t>
              </a:r>
              <a:endParaRPr lang="en-US" altLang="zh-TW" sz="3200" b="1" dirty="0" smtClean="0">
                <a:solidFill>
                  <a:srgbClr val="F143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200" b="1" dirty="0" smtClean="0">
                  <a:solidFill>
                    <a:srgbClr val="F1433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響</a:t>
              </a:r>
              <a:endParaRPr lang="en-US" altLang="zh-TW" sz="3200" b="1" dirty="0">
                <a:solidFill>
                  <a:srgbClr val="F143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200" b="1" dirty="0" smtClean="0">
                  <a:solidFill>
                    <a:srgbClr val="F1433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程</a:t>
              </a:r>
              <a:endParaRPr lang="en-US" altLang="zh-TW" sz="3200" b="1" dirty="0" smtClean="0">
                <a:solidFill>
                  <a:srgbClr val="F143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200" b="1" dirty="0" smtClean="0">
                  <a:solidFill>
                    <a:srgbClr val="F1433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度</a:t>
              </a:r>
              <a:endParaRPr lang="zh-TW" altLang="en-US" sz="3200" b="1" dirty="0">
                <a:solidFill>
                  <a:srgbClr val="F143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484" y="1067"/>
              <a:ext cx="2197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sz="3200" b="1" dirty="0">
                  <a:solidFill>
                    <a:srgbClr val="2E2EF4"/>
                  </a:solidFill>
                  <a:latin typeface="微軟正黑體" pitchFamily="34" charset="-120"/>
                  <a:ea typeface="微軟正黑體" pitchFamily="34" charset="-120"/>
                </a:rPr>
                <a:t>法人論壇</a:t>
              </a:r>
              <a:r>
                <a:rPr lang="en-US" altLang="zh-TW" sz="1400" b="1" dirty="0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(inter-association forum</a:t>
              </a:r>
              <a:r>
                <a:rPr lang="en-US" altLang="zh-TW" sz="1100" b="1" dirty="0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)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500" y="2506"/>
              <a:ext cx="2637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sz="2800" b="1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 </a:t>
              </a:r>
              <a:r>
                <a:rPr lang="zh-TW" altLang="en-US" sz="3200" b="1">
                  <a:solidFill>
                    <a:srgbClr val="2E2EF4"/>
                  </a:solidFill>
                  <a:latin typeface="微軟正黑體" pitchFamily="34" charset="-120"/>
                  <a:ea typeface="微軟正黑體" pitchFamily="34" charset="-120"/>
                </a:rPr>
                <a:t>公民顧問團</a:t>
              </a:r>
              <a:r>
                <a:rPr lang="en-US" altLang="zh-TW" b="1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(Citizen Panel</a:t>
              </a:r>
              <a:r>
                <a:rPr lang="en-US" altLang="zh-TW" sz="2800" b="1">
                  <a:solidFill>
                    <a:srgbClr val="2E2EF4"/>
                  </a:solidFill>
                  <a:latin typeface="Times New Roman" pitchFamily="18" charset="0"/>
                  <a:ea typeface="標楷體" pitchFamily="65" charset="-120"/>
                </a:rPr>
                <a:t>)</a:t>
              </a:r>
            </a:p>
          </p:txBody>
        </p:sp>
      </p:grpSp>
      <p:sp>
        <p:nvSpPr>
          <p:cNvPr id="17" name="橢圓 16"/>
          <p:cNvSpPr/>
          <p:nvPr/>
        </p:nvSpPr>
        <p:spPr>
          <a:xfrm>
            <a:off x="3892390" y="1076265"/>
            <a:ext cx="1014413" cy="7842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高</a:t>
            </a:r>
          </a:p>
        </p:txBody>
      </p:sp>
      <p:sp>
        <p:nvSpPr>
          <p:cNvPr id="18" name="標題 2"/>
          <p:cNvSpPr txBox="1">
            <a:spLocks/>
          </p:cNvSpPr>
          <p:nvPr/>
        </p:nvSpPr>
        <p:spPr>
          <a:xfrm>
            <a:off x="539552" y="188640"/>
            <a:ext cx="80283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</a:lstStyle>
          <a:p>
            <a:r>
              <a:rPr lang="zh-TW" altLang="en-US" sz="4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二  審議民主參與模式</a:t>
            </a:r>
            <a:endParaRPr lang="zh-TW" altLang="zh-TW" sz="44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7821094" y="3204020"/>
            <a:ext cx="1014413" cy="7842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高</a:t>
            </a:r>
          </a:p>
        </p:txBody>
      </p:sp>
    </p:spTree>
    <p:extLst>
      <p:ext uri="{BB962C8B-B14F-4D97-AF65-F5344CB8AC3E}">
        <p14:creationId xmlns:p14="http://schemas.microsoft.com/office/powerpoint/2010/main" val="20348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99592" y="1412776"/>
            <a:ext cx="7776864" cy="5256584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buFont typeface="Wingdings" pitchFamily="2" charset="2"/>
              <a:buChar char="l"/>
            </a:pP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公共</a:t>
            </a:r>
            <a:r>
              <a:rPr lang="zh-TW" altLang="en-US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領域</a:t>
            </a:r>
            <a:r>
              <a:rPr lang="en-US" altLang="zh-TW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空間</a:t>
            </a:r>
            <a:r>
              <a:rPr lang="en-US" altLang="zh-TW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存在於私領域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家庭、企業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與政府公權力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警察、官員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之間。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l"/>
            </a:pPr>
            <a:r>
              <a:rPr lang="zh-TW" altLang="en-US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公共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領域為對話平台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：言論匯流場所，民主對話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溝通需要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公共領域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做為基礎，透過可達成互相理解立場的討論，來取得意見的交流與整合。</a:t>
            </a:r>
          </a:p>
          <a:p>
            <a:pPr>
              <a:spcBef>
                <a:spcPts val="600"/>
              </a:spcBef>
              <a:buFont typeface="Wingdings" pitchFamily="2" charset="2"/>
              <a:buChar char="l"/>
            </a:pP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公民社會</a:t>
            </a:r>
            <a:r>
              <a:rPr lang="en-US" altLang="zh-TW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(civil society)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為民主行動的主要場域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：透過有組織的公民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公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民意      識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與公民活動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行動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，各種議題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的        公民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團體與志願結社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(NGO/NPO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        →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形成真正的民主社會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539552" y="188640"/>
            <a:ext cx="80283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</a:lstStyle>
          <a:p>
            <a:r>
              <a:rPr lang="zh-TW" altLang="en-US" sz="44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三</a:t>
            </a:r>
            <a:r>
              <a:rPr lang="zh-TW" altLang="en-US" sz="4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  公共領域與公民社會</a:t>
            </a:r>
            <a:endParaRPr lang="zh-TW" altLang="zh-TW" sz="44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85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99592" y="1412776"/>
            <a:ext cx="7848872" cy="4353347"/>
          </a:xfrm>
        </p:spPr>
        <p:txBody>
          <a:bodyPr/>
          <a:lstStyle/>
          <a:p>
            <a:pPr>
              <a:buFont typeface="Wingdings" pitchFamily="2" charset="2"/>
              <a:buChar char="l"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打破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專家政治：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菁英民主論主張具備專業和決策能力的菁英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知識壟斷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，才能決定何者是有益於公共利益，進而產生所謂的政治人物、叩應節目主持人、名嘴等。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打破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民眾無知論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Anthony Down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理性的無知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(rational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ignorance)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誘因，   對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公共事務冷淡，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經由制度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性的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鼓        勵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，創造誘因改變其行為。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539552" y="188640"/>
            <a:ext cx="80283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</a:lstStyle>
          <a:p>
            <a:r>
              <a:rPr lang="zh-TW" altLang="en-US" sz="4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四  審議民主的優點</a:t>
            </a:r>
            <a:endParaRPr lang="zh-TW" altLang="zh-TW" sz="44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2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99592" y="1268760"/>
            <a:ext cx="7776864" cy="544522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l"/>
            </a:pPr>
            <a:r>
              <a:rPr lang="zh-TW" altLang="en-US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排他性問題：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進入管道為菁英掌控。 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r>
              <a:rPr lang="zh-TW" altLang="en-US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公平問題：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弱勢族群、資訊操弄。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r>
              <a:rPr lang="zh-TW" altLang="en-US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公民能力問題：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無法理性討論、私利考量。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r>
              <a:rPr lang="zh-TW" altLang="en-US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衝突激化問題：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基本價值歧異，難以形成共識。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r>
              <a:rPr lang="zh-TW" altLang="en-US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執行面問題：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曠日費時與冗長的討論，無效率。  </a:t>
            </a:r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539552" y="188640"/>
            <a:ext cx="80283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</a:lstStyle>
          <a:p>
            <a:r>
              <a:rPr lang="zh-TW" altLang="en-US" sz="4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五  審議民主的缺點</a:t>
            </a:r>
            <a:endParaRPr lang="zh-TW" altLang="zh-TW" sz="44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89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99592" y="1412776"/>
            <a:ext cx="7848872" cy="4353347"/>
          </a:xfrm>
        </p:spPr>
        <p:txBody>
          <a:bodyPr/>
          <a:lstStyle/>
          <a:p>
            <a:pPr algn="just">
              <a:buFont typeface="Wingdings" pitchFamily="2" charset="2"/>
              <a:buChar char="l"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思考：什麼是審議民主？和現行實施的民主制度有甚麼差別？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algn="just">
              <a:buFont typeface="Wingdings" pitchFamily="2" charset="2"/>
              <a:buChar char="l"/>
            </a:pP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資訊傳播科技</a:t>
            </a:r>
            <a:r>
              <a:rPr lang="en-US" altLang="zh-TW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(ICTs)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的興起，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網際網路</a:t>
            </a:r>
            <a:r>
              <a:rPr lang="en-US" altLang="zh-TW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(Internet)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的發明：超越地理疆界、快速、即時互動性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……→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網際網路能否強化審議民主之運作？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algn="just">
              <a:buFont typeface="Wingdings" pitchFamily="2" charset="2"/>
              <a:buChar char="l"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從真實世界運作的角度，如何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運用網際網路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實踐審議民主的契機與限制？</a:t>
            </a:r>
          </a:p>
          <a:p>
            <a:endParaRPr lang="zh-TW" altLang="en-US" dirty="0"/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539552" y="188640"/>
            <a:ext cx="80283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</a:lstStyle>
          <a:p>
            <a:r>
              <a:rPr lang="zh-TW" altLang="en-US" sz="4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六  </a:t>
            </a:r>
            <a:r>
              <a:rPr lang="zh-TW" altLang="en-US" sz="4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從</a:t>
            </a:r>
            <a:r>
              <a:rPr lang="zh-TW" altLang="en-US" sz="4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審議民主到網路</a:t>
            </a:r>
            <a:r>
              <a:rPr lang="zh-TW" altLang="en-US" sz="4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論壇</a:t>
            </a:r>
            <a:endParaRPr lang="zh-TW" altLang="zh-TW" sz="44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92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755576" y="1556792"/>
            <a:ext cx="7848872" cy="4353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民主過程的核心要素在於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審議政治的程序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marL="0" indent="0" algn="r">
              <a:buNone/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哈伯瑪斯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(Jürgen </a:t>
            </a:r>
            <a:r>
              <a:rPr lang="en-US" altLang="zh-TW" b="1" dirty="0" err="1">
                <a:latin typeface="微軟正黑體" pitchFamily="34" charset="-120"/>
                <a:ea typeface="微軟正黑體" pitchFamily="34" charset="-120"/>
              </a:rPr>
              <a:t>Habermas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Picture 4" descr="http://dic.academic.ru/pictures/wiki/files/74/JuergenHaberm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969569"/>
            <a:ext cx="583264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3.bp.blogspot.com/-MsQ3ydwZxKQ/VtAEdu6t8sI/AAAAAAAATcQ/xYNtiImM1_M/s510/facebook-reactions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697" y="332656"/>
            <a:ext cx="201534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08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8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4538596"/>
              </p:ext>
            </p:extLst>
          </p:nvPr>
        </p:nvGraphicFramePr>
        <p:xfrm>
          <a:off x="0" y="1124742"/>
          <a:ext cx="9144000" cy="5733259"/>
        </p:xfrm>
        <a:graphic>
          <a:graphicData uri="http://schemas.openxmlformats.org/drawingml/2006/table">
            <a:tbl>
              <a:tblPr/>
              <a:tblGrid>
                <a:gridCol w="3635847"/>
                <a:gridCol w="5508153"/>
              </a:tblGrid>
              <a:tr h="672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審議民主的困境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網際網路的修補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50000"/>
                      </a:srgbClr>
                    </a:solidFill>
                  </a:tcPr>
                </a:tc>
              </a:tr>
              <a:tr h="669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1.</a:t>
                      </a:r>
                      <a:r>
                        <a:rPr kumimoji="1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排他性問題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開放性與透明性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>
                        <a:alpha val="50000"/>
                      </a:srgbClr>
                    </a:solidFill>
                  </a:tcPr>
                </a:tc>
              </a:tr>
              <a:tr h="1240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</a:t>
                      </a:r>
                      <a:r>
                        <a:rPr kumimoji="1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公平問題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參與成本降低、超越時空、匿名性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>
                        <a:alpha val="50000"/>
                      </a:srgbClr>
                    </a:solidFill>
                  </a:tcPr>
                </a:tc>
              </a:tr>
              <a:tr h="1240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3.</a:t>
                      </a:r>
                      <a:r>
                        <a:rPr kumimoji="1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公民能力問題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資料取得的便利、互動性、非同步性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>
                        <a:alpha val="50000"/>
                      </a:srgbClr>
                    </a:solidFill>
                  </a:tcPr>
                </a:tc>
              </a:tr>
              <a:tr h="669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4.</a:t>
                      </a:r>
                      <a:r>
                        <a:rPr kumimoji="1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衝突激化問題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超越時空、多元互動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>
                        <a:alpha val="50000"/>
                      </a:srgbClr>
                    </a:solidFill>
                  </a:tcPr>
                </a:tc>
              </a:tr>
              <a:tr h="1240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5.</a:t>
                      </a:r>
                      <a:r>
                        <a:rPr kumimoji="1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執行面問題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節省舉辦成本、迅速、大規模參與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標題 2"/>
          <p:cNvSpPr txBox="1">
            <a:spLocks/>
          </p:cNvSpPr>
          <p:nvPr/>
        </p:nvSpPr>
        <p:spPr>
          <a:xfrm>
            <a:off x="539552" y="188640"/>
            <a:ext cx="80283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</a:lstStyle>
          <a:p>
            <a:r>
              <a:rPr lang="zh-TW" altLang="en-US" sz="4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七  </a:t>
            </a:r>
            <a:r>
              <a:rPr lang="zh-TW" altLang="en-US" sz="4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網路是審議民主的機會嗎</a:t>
            </a:r>
            <a:r>
              <a:rPr lang="zh-TW" altLang="en-US" sz="48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？</a:t>
            </a:r>
            <a:endParaRPr lang="zh-TW" altLang="zh-TW" sz="44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20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99592" y="1412776"/>
            <a:ext cx="7776864" cy="511256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l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民主視野：從選舉與政黨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→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非正式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制度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生活世界與公民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每個人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l"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公民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參與：提供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政府或民代作為決策參考，但不具有法定約束力，公民審議是一種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影響力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，而非權力。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l"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審議民主是補充「代議民主」的不足，而非取代。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l"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小結：民主是一種</a:t>
            </a:r>
            <a:r>
              <a:rPr lang="zh-TW" altLang="en-US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公共集體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的實踐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539552" y="188640"/>
            <a:ext cx="80283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</a:lstStyle>
          <a:p>
            <a:r>
              <a:rPr lang="zh-TW" altLang="en-US" sz="4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結論  公共</a:t>
            </a:r>
            <a:r>
              <a:rPr lang="zh-TW" altLang="en-US" sz="4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言談與行動</a:t>
            </a:r>
            <a:r>
              <a:rPr lang="zh-TW" altLang="en-US" sz="4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華康明體 Std W5"/>
              </a:rPr>
              <a:t> </a:t>
            </a:r>
            <a:endParaRPr lang="zh-TW" altLang="zh-TW" sz="44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83568" y="1556792"/>
            <a:ext cx="8100392" cy="43533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謝謝聆聽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Thank you for your attention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  <a:p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470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99592" y="1412776"/>
            <a:ext cx="7848872" cy="544522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l"/>
            </a:pP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民主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：所有受決策所影響的公民或其代表，都應能夠參與集體決定。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l"/>
            </a:pP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審議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：集體決定，是抱持理性與無私態度的參與者，經由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論理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的方式來形成。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0"/>
              </a:spcBef>
              <a:buFont typeface="Wingdings" pitchFamily="2" charset="2"/>
              <a:buChar char="l"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審議民主又稱為</a:t>
            </a:r>
            <a:r>
              <a:rPr lang="zh-TW" altLang="en-US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深思熟慮</a:t>
            </a:r>
            <a:r>
              <a:rPr lang="en-US" altLang="zh-TW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商議式</a:t>
            </a:r>
            <a:r>
              <a:rPr lang="en-US" altLang="zh-TW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民主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，審慎思辨民主特徵是：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民主、</a:t>
            </a:r>
            <a:r>
              <a:rPr lang="zh-TW" altLang="en-US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差異</a:t>
            </a:r>
            <a:endParaRPr lang="en-US" altLang="zh-TW" b="1" dirty="0" smtClean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   、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理性、溝通、解決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。所有公民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都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  有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機會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知情討論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，最後達成共識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年改會直播成實境秀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?(20160909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非凡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  <a:hlinkClick r:id="rId2"/>
              </a:rPr>
              <a:t>https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hlinkClick r:id="rId2"/>
              </a:rPr>
              <a:t>://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  <a:hlinkClick r:id="rId2"/>
              </a:rPr>
              <a:t>www.youtube.com/watch?v=IrDEx9s6JeU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spcBef>
                <a:spcPts val="600"/>
              </a:spcBef>
              <a:buNone/>
            </a:pP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44408" cy="936104"/>
          </a:xfrm>
        </p:spPr>
        <p:txBody>
          <a:bodyPr/>
          <a:lstStyle/>
          <a:p>
            <a:r>
              <a:rPr lang="zh-TW" altLang="en-US" sz="4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一  </a:t>
            </a:r>
            <a:r>
              <a:rPr lang="zh-TW" altLang="en-US" sz="4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審議</a:t>
            </a:r>
            <a:r>
              <a:rPr lang="zh-TW" altLang="en-US" sz="4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民主基本</a:t>
            </a:r>
            <a:r>
              <a:rPr lang="zh-TW" altLang="en-US" sz="4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理念</a:t>
            </a:r>
            <a:endParaRPr lang="zh-TW" altLang="en-US" sz="4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08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99592" y="1268760"/>
            <a:ext cx="7776864" cy="5589240"/>
          </a:xfrm>
        </p:spPr>
        <p:txBody>
          <a:bodyPr>
            <a:normAutofit lnSpcReduction="10000"/>
          </a:bodyPr>
          <a:lstStyle/>
          <a:p>
            <a:pPr marL="114300" indent="-571500">
              <a:spcBef>
                <a:spcPts val="600"/>
              </a:spcBef>
              <a:buFont typeface="Wingdings" pitchFamily="2" charset="2"/>
              <a:buChar char="l"/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公共審議的特質：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marL="0" lvl="1" indent="0">
              <a:spcBef>
                <a:spcPts val="600"/>
              </a:spcBef>
              <a:buNone/>
              <a:defRPr/>
            </a:pPr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理性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批評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討論</a:t>
            </a:r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講理，公共溝通</a:t>
            </a:r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充分的資訊，理智的判斷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 </a:t>
            </a:r>
          </a:p>
          <a:p>
            <a:pPr marL="0" lvl="1" indent="0">
              <a:spcBef>
                <a:spcPts val="600"/>
              </a:spcBef>
              <a:buNone/>
              <a:defRPr/>
            </a:pPr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同理的了解：聆聽、回應、尊重</a:t>
            </a:r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  <a:p>
            <a:pPr marL="0" lvl="1" indent="-571500">
              <a:spcBef>
                <a:spcPts val="600"/>
              </a:spcBef>
              <a:buFont typeface="Wingdings" pitchFamily="2" charset="2"/>
              <a:buChar char="l"/>
              <a:defRPr/>
            </a:pPr>
            <a:r>
              <a:rPr lang="zh-TW" altLang="en-US" sz="32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公共利益取向的討論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：公開討論中，人們只能被講求公共利益的道理所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說服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。不是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不能講個人利益？而是不能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人身攻擊</a:t>
            </a:r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如連勝文權貴身分是可以討論的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，但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不能說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他是神豬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2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lvl="1" indent="-571500">
              <a:spcBef>
                <a:spcPts val="600"/>
              </a:spcBef>
              <a:buFont typeface="Wingdings" pitchFamily="2" charset="2"/>
              <a:buChar char="l"/>
              <a:defRPr/>
            </a:pPr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20141220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全國能源會議</a:t>
            </a:r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1:32:14~ ) 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  <a:hlinkClick r:id="rId2"/>
              </a:rPr>
              <a:t>https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hlinkClick r:id="rId2"/>
              </a:rPr>
              <a:t>://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  <a:hlinkClick r:id="rId2"/>
              </a:rPr>
              <a:t>www.youtube.com/watch?v=dJp6dG_sUW4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marL="0" lvl="1" indent="-571500">
              <a:spcBef>
                <a:spcPts val="600"/>
              </a:spcBef>
              <a:buFont typeface="Wingdings" pitchFamily="2" charset="2"/>
              <a:buChar char="l"/>
              <a:defRPr/>
            </a:pPr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標題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44408" cy="936104"/>
          </a:xfrm>
        </p:spPr>
        <p:txBody>
          <a:bodyPr/>
          <a:lstStyle/>
          <a:p>
            <a:r>
              <a:rPr lang="zh-TW" altLang="en-US" sz="4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一  審議</a:t>
            </a:r>
            <a:r>
              <a:rPr lang="zh-TW" altLang="en-US" sz="4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民主基本理念</a:t>
            </a:r>
            <a:endParaRPr lang="zh-TW" altLang="en-US" sz="4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658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27584" y="1196752"/>
            <a:ext cx="7920880" cy="5517232"/>
          </a:xfrm>
        </p:spPr>
        <p:txBody>
          <a:bodyPr>
            <a:normAutofit fontScale="92500"/>
          </a:bodyPr>
          <a:lstStyle/>
          <a:p>
            <a:pPr marL="0" lvl="1" indent="-571500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知情取向的討論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：透過閱讀</a:t>
            </a:r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視聽</a:t>
            </a:r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資料、專家演講與聽證和小組討論，提供充分的資訊，讓參與者能夠明智地判斷各種論點。</a:t>
            </a:r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  <a:p>
            <a:pPr marL="0" lvl="1" indent="-571500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資訊的揭露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，是相互瞭解的溝通之基礎，也是參與者之間能夠進行有意義的對話，互相說理的前提。</a:t>
            </a:r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  <a:p>
            <a:pPr marL="0" lvl="1" indent="-571500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無知、盲目的批評</a:t>
            </a:r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各說各話</a:t>
            </a:r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)→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實質對話，根據事實的討論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2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司改國是會議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20170221(26:52~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https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://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www.youtube.com/watch?v=TsA8LR09elo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蔡英文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司改會議總結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(20170812)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600" b="1" dirty="0">
                <a:latin typeface="微軟正黑體" pitchFamily="34" charset="-120"/>
                <a:ea typeface="微軟正黑體" pitchFamily="34" charset="-120"/>
                <a:hlinkClick r:id="rId3"/>
              </a:rPr>
              <a:t>https://</a:t>
            </a:r>
            <a:r>
              <a:rPr lang="en-US" altLang="zh-TW" sz="2600" b="1" dirty="0" smtClean="0">
                <a:latin typeface="微軟正黑體" pitchFamily="34" charset="-120"/>
                <a:ea typeface="微軟正黑體" pitchFamily="34" charset="-120"/>
                <a:hlinkClick r:id="rId3"/>
              </a:rPr>
              <a:t>www.youtube.com/watch?v=YputmfO_pFE</a:t>
            </a:r>
            <a:endParaRPr lang="en-US" altLang="zh-TW" sz="26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zh-TW" sz="26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zh-TW" sz="2600" b="1" dirty="0">
              <a:latin typeface="微軟正黑體" pitchFamily="34" charset="-120"/>
              <a:ea typeface="微軟正黑體" pitchFamily="34" charset="-120"/>
            </a:endParaRPr>
          </a:p>
          <a:p>
            <a:pPr marL="0" lvl="1" indent="-571500">
              <a:buFont typeface="Wingdings" panose="05000000000000000000" pitchFamily="2" charset="2"/>
              <a:buChar char="l"/>
            </a:pPr>
            <a:endParaRPr lang="en-US" altLang="zh-TW" sz="32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lvl="1" indent="-571500">
              <a:buFont typeface="Wingdings" panose="05000000000000000000" pitchFamily="2" charset="2"/>
              <a:buChar char="l"/>
            </a:pPr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標題 2"/>
          <p:cNvSpPr txBox="1">
            <a:spLocks/>
          </p:cNvSpPr>
          <p:nvPr/>
        </p:nvSpPr>
        <p:spPr>
          <a:xfrm>
            <a:off x="611560" y="188640"/>
            <a:ext cx="80283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</a:lstStyle>
          <a:p>
            <a:r>
              <a:rPr lang="zh-TW" altLang="en-US" sz="4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一  審議</a:t>
            </a:r>
            <a:r>
              <a:rPr lang="zh-TW" altLang="en-US" sz="4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民主基本理念</a:t>
            </a:r>
            <a:endParaRPr lang="zh-TW" altLang="zh-TW" sz="44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78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99592" y="1412776"/>
            <a:ext cx="8100392" cy="532859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l"/>
              <a:defRPr/>
            </a:pP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共識取向的討論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所有討論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都希望形成結論→以書面陳述、表決記錄或意見調查的方式，形成參與者對解決方案的集體意見。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尋找對所有人都具有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說服力的理由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。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此種審議，意味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偏好有轉化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的可能。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共識取向的討論未必能夠導致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一致           的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同意→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達成全體無異議的共識是</a:t>
            </a:r>
            <a:r>
              <a:rPr lang="zh-TW" altLang="en-US" b="1" dirty="0" smtClean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一          種</a:t>
            </a:r>
            <a:r>
              <a:rPr lang="zh-TW" altLang="en-US" b="1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理想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多數決→共識決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l"/>
              <a:defRPr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高教論壇全國場直播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201609025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民視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  <a:hlinkClick r:id="rId2"/>
              </a:rPr>
              <a:t>https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hlinkClick r:id="rId2"/>
              </a:rPr>
              <a:t>://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  <a:hlinkClick r:id="rId2"/>
              </a:rPr>
              <a:t>www.youtube.com/watch?v=dUfGF3L-YHY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  <a:defRPr/>
            </a:pP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endParaRPr lang="en-US" altLang="zh-TW" b="1" dirty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611560" y="188640"/>
            <a:ext cx="80283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</a:lstStyle>
          <a:p>
            <a:r>
              <a:rPr lang="zh-TW" altLang="en-US" sz="4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一  審議</a:t>
            </a:r>
            <a:r>
              <a:rPr lang="zh-TW" altLang="en-US" sz="4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民主基本理念</a:t>
            </a:r>
            <a:endParaRPr lang="zh-TW" altLang="zh-TW" sz="44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68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G:\國立臺北商業大學生活圈\(1)教學\105-1課程總彙整\1網路民主與公共論壇\每週講義\3第三週(0927)\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44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6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G:\國立臺北商業大學生活圈\(1)教學\105-1課程總彙整\1網路民主與公共論壇\每週講義\3第三週(0927)\14433171_1325484820835611_63491614548226466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2"/>
            <a:ext cx="9152942" cy="684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32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/>
          <p:cNvSpPr txBox="1">
            <a:spLocks/>
          </p:cNvSpPr>
          <p:nvPr/>
        </p:nvSpPr>
        <p:spPr>
          <a:xfrm>
            <a:off x="539552" y="188640"/>
            <a:ext cx="80283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</a:lstStyle>
          <a:p>
            <a:r>
              <a:rPr lang="zh-TW" altLang="en-US" sz="4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二  </a:t>
            </a:r>
            <a:r>
              <a:rPr lang="zh-TW" altLang="en-US" sz="4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審議民主參與</a:t>
            </a:r>
            <a:r>
              <a:rPr lang="zh-TW" altLang="en-US" sz="4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模式</a:t>
            </a:r>
            <a:endParaRPr lang="zh-TW" altLang="zh-TW" sz="44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graphicFrame>
        <p:nvGraphicFramePr>
          <p:cNvPr id="5" name="Group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9855524"/>
              </p:ext>
            </p:extLst>
          </p:nvPr>
        </p:nvGraphicFramePr>
        <p:xfrm>
          <a:off x="0" y="1124741"/>
          <a:ext cx="9144000" cy="5693574"/>
        </p:xfrm>
        <a:graphic>
          <a:graphicData uri="http://schemas.openxmlformats.org/drawingml/2006/table">
            <a:tbl>
              <a:tblPr/>
              <a:tblGrid>
                <a:gridCol w="3386045"/>
                <a:gridCol w="5757955"/>
              </a:tblGrid>
              <a:tr h="1270421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特性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模式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採用國家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318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公民會議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丹麥等十七個國家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願景工作坊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丹麥等十三個歐洲國家及美國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公民陪審團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英、美、德、澳、丹麥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審議式民調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英、美、丹麥、澳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法人</a:t>
                      </a:r>
                      <a:r>
                        <a:rPr kumimoji="1" lang="en-US" altLang="zh-TW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/</a:t>
                      </a: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公民論壇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台灣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公聽會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普遍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一般民調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普遍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" y="1268760"/>
            <a:ext cx="3371851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2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1266</TotalTime>
  <Words>1255</Words>
  <Application>Microsoft Office PowerPoint</Application>
  <PresentationFormat>如螢幕大小 (4:3)</PresentationFormat>
  <Paragraphs>122</Paragraphs>
  <Slides>22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4" baseType="lpstr">
      <vt:lpstr>自訂設計</vt:lpstr>
      <vt:lpstr>Photo Editor 影像 </vt:lpstr>
      <vt:lpstr>審議民主、公共領域與公民社會</vt:lpstr>
      <vt:lpstr>PowerPoint 簡報</vt:lpstr>
      <vt:lpstr>一  審議民主基本理念</vt:lpstr>
      <vt:lpstr>一  審議民主基本理念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C.M.T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solopig123</dc:creator>
  <cp:lastModifiedBy>user</cp:lastModifiedBy>
  <cp:revision>129</cp:revision>
  <dcterms:created xsi:type="dcterms:W3CDTF">2016-01-16T17:43:05Z</dcterms:created>
  <dcterms:modified xsi:type="dcterms:W3CDTF">2017-09-29T10:50:37Z</dcterms:modified>
</cp:coreProperties>
</file>