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24"/>
  </p:handoutMasterIdLst>
  <p:sldIdLst>
    <p:sldId id="256" r:id="rId2"/>
    <p:sldId id="257" r:id="rId3"/>
    <p:sldId id="259" r:id="rId4"/>
    <p:sldId id="315" r:id="rId5"/>
    <p:sldId id="347" r:id="rId6"/>
    <p:sldId id="329" r:id="rId7"/>
    <p:sldId id="330" r:id="rId8"/>
    <p:sldId id="345" r:id="rId9"/>
    <p:sldId id="337" r:id="rId10"/>
    <p:sldId id="340" r:id="rId11"/>
    <p:sldId id="343" r:id="rId12"/>
    <p:sldId id="342" r:id="rId13"/>
    <p:sldId id="341" r:id="rId14"/>
    <p:sldId id="338" r:id="rId15"/>
    <p:sldId id="339" r:id="rId16"/>
    <p:sldId id="319" r:id="rId17"/>
    <p:sldId id="320" r:id="rId18"/>
    <p:sldId id="336" r:id="rId19"/>
    <p:sldId id="321" r:id="rId20"/>
    <p:sldId id="334" r:id="rId21"/>
    <p:sldId id="335" r:id="rId22"/>
    <p:sldId id="280" r:id="rId2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E3E3E"/>
    <a:srgbClr val="51CCED"/>
    <a:srgbClr val="8BDDF3"/>
    <a:srgbClr val="9B6A53"/>
    <a:srgbClr val="027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7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9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C38CB-C988-421A-8155-469D93ED2EE1}" type="datetimeFigureOut">
              <a:rPr lang="zh-TW" altLang="en-US" smtClean="0"/>
              <a:pPr/>
              <a:t>2017/10/24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63A7A-DF40-4EC6-8D8A-1B8FFFAA80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3234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bg>
      <p:bgPr>
        <a:solidFill>
          <a:srgbClr val="51CC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2637975" y="-72008"/>
            <a:ext cx="396875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3" name="直線接點 22"/>
          <p:cNvCxnSpPr/>
          <p:nvPr userDrawn="1"/>
        </p:nvCxnSpPr>
        <p:spPr>
          <a:xfrm flipH="1">
            <a:off x="1187624" y="1916832"/>
            <a:ext cx="288032" cy="72008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 userDrawn="1"/>
        </p:nvCxnSpPr>
        <p:spPr>
          <a:xfrm>
            <a:off x="1979712" y="1916832"/>
            <a:ext cx="0" cy="7920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 userDrawn="1"/>
        </p:nvCxnSpPr>
        <p:spPr>
          <a:xfrm>
            <a:off x="2411760" y="1916832"/>
            <a:ext cx="288032" cy="72008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/>
          </a:blip>
          <a:srcRect r="37434"/>
          <a:stretch>
            <a:fillRect/>
          </a:stretch>
        </p:blipFill>
        <p:spPr bwMode="auto">
          <a:xfrm flipH="1">
            <a:off x="0" y="4797152"/>
            <a:ext cx="992427" cy="1114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8" name="直線接點 37"/>
          <p:cNvCxnSpPr/>
          <p:nvPr userDrawn="1"/>
        </p:nvCxnSpPr>
        <p:spPr>
          <a:xfrm flipH="1">
            <a:off x="2915816" y="3429000"/>
            <a:ext cx="648072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群組 17"/>
          <p:cNvGrpSpPr/>
          <p:nvPr userDrawn="1"/>
        </p:nvGrpSpPr>
        <p:grpSpPr>
          <a:xfrm>
            <a:off x="539552" y="2636912"/>
            <a:ext cx="2880320" cy="4221088"/>
            <a:chOff x="1043608" y="2399658"/>
            <a:chExt cx="2808312" cy="4458342"/>
          </a:xfrm>
        </p:grpSpPr>
        <p:cxnSp>
          <p:nvCxnSpPr>
            <p:cNvPr id="10" name="直線接點 9"/>
            <p:cNvCxnSpPr/>
            <p:nvPr userDrawn="1"/>
          </p:nvCxnSpPr>
          <p:spPr>
            <a:xfrm>
              <a:off x="1835696" y="3789040"/>
              <a:ext cx="0" cy="3068960"/>
            </a:xfrm>
            <a:prstGeom prst="line">
              <a:avLst/>
            </a:prstGeom>
            <a:ln w="76200">
              <a:solidFill>
                <a:srgbClr val="0277BD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21" descr="https://www.dcard.tw/img/favicon_144.png"/>
            <p:cNvPicPr>
              <a:picLocks noChangeAspect="1" noChangeArrowheads="1"/>
            </p:cNvPicPr>
            <p:nvPr userDrawn="1"/>
          </p:nvPicPr>
          <p:blipFill>
            <a:blip r:embed="rId4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1521892" y="5635475"/>
              <a:ext cx="673844" cy="673845"/>
            </a:xfrm>
            <a:prstGeom prst="rect">
              <a:avLst/>
            </a:prstGeom>
            <a:noFill/>
          </p:spPr>
        </p:pic>
        <p:cxnSp>
          <p:nvCxnSpPr>
            <p:cNvPr id="12" name="直線接點 11"/>
            <p:cNvCxnSpPr/>
            <p:nvPr userDrawn="1"/>
          </p:nvCxnSpPr>
          <p:spPr>
            <a:xfrm>
              <a:off x="2267744" y="3789040"/>
              <a:ext cx="0" cy="3068960"/>
            </a:xfrm>
            <a:prstGeom prst="line">
              <a:avLst/>
            </a:prstGeom>
            <a:ln w="76200">
              <a:solidFill>
                <a:srgbClr val="EE3E3E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7"/>
            <p:cNvPicPr>
              <a:picLocks noChangeAspect="1" noChangeArrowheads="1"/>
            </p:cNvPicPr>
            <p:nvPr userDrawn="1"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/>
            </a:blip>
            <a:srcRect/>
            <a:stretch>
              <a:fillRect/>
            </a:stretch>
          </p:blipFill>
          <p:spPr bwMode="auto">
            <a:xfrm>
              <a:off x="1907704" y="5013176"/>
              <a:ext cx="720080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直線接點 13"/>
            <p:cNvCxnSpPr/>
            <p:nvPr userDrawn="1"/>
          </p:nvCxnSpPr>
          <p:spPr>
            <a:xfrm>
              <a:off x="2699792" y="3789040"/>
              <a:ext cx="0" cy="3068960"/>
            </a:xfrm>
            <a:prstGeom prst="line">
              <a:avLst/>
            </a:prstGeom>
            <a:ln w="76200">
              <a:solidFill>
                <a:srgbClr val="9B6A53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9" descr="https://encrypted-tbn1.gstatic.com/images?q=tbn:ANd9GcQlo_ETfkAG-FeFLg5CpaJFR4gSZ1A94C2XAzkGPBHPr6kUszo9"/>
            <p:cNvPicPr>
              <a:picLocks noChangeAspect="1" noChangeArrowheads="1"/>
            </p:cNvPicPr>
            <p:nvPr userDrawn="1"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/>
            </a:blip>
            <a:srcRect/>
            <a:stretch>
              <a:fillRect/>
            </a:stretch>
          </p:blipFill>
          <p:spPr bwMode="auto">
            <a:xfrm>
              <a:off x="2207613" y="4416912"/>
              <a:ext cx="1030265" cy="772052"/>
            </a:xfrm>
            <a:prstGeom prst="rect">
              <a:avLst/>
            </a:prstGeom>
            <a:noFill/>
          </p:spPr>
        </p:pic>
        <p:cxnSp>
          <p:nvCxnSpPr>
            <p:cNvPr id="16" name="直線接點 15"/>
            <p:cNvCxnSpPr/>
            <p:nvPr userDrawn="1"/>
          </p:nvCxnSpPr>
          <p:spPr>
            <a:xfrm>
              <a:off x="3131840" y="3789040"/>
              <a:ext cx="0" cy="3068960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群組 7"/>
            <p:cNvGrpSpPr/>
            <p:nvPr userDrawn="1"/>
          </p:nvGrpSpPr>
          <p:grpSpPr>
            <a:xfrm>
              <a:off x="1043608" y="2399658"/>
              <a:ext cx="2808312" cy="1605406"/>
              <a:chOff x="708124" y="2183225"/>
              <a:chExt cx="5636613" cy="3406015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 userDrawn="1"/>
            </p:nvPicPr>
            <p:blipFill>
              <a:blip r:embed="rId7" cstate="print">
                <a:lum bright="10000"/>
              </a:blip>
              <a:srcRect l="8454" t="30577" r="7008" b="18339"/>
              <a:stretch>
                <a:fillRect/>
              </a:stretch>
            </p:blipFill>
            <p:spPr bwMode="auto">
              <a:xfrm>
                <a:off x="708124" y="2183225"/>
                <a:ext cx="5636613" cy="34060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" name="Picture 9" descr="C:\Users\EW\Desktop\noun_166991_cc.png"/>
              <p:cNvPicPr>
                <a:picLocks noChangeAspect="1" noChangeArrowheads="1"/>
              </p:cNvPicPr>
              <p:nvPr userDrawn="1"/>
            </p:nvPicPr>
            <p:blipFill>
              <a:blip r:embed="rId8" cstate="print">
                <a:lum bright="10000"/>
              </a:blip>
              <a:srcRect b="15487"/>
              <a:stretch>
                <a:fillRect/>
              </a:stretch>
            </p:blipFill>
            <p:spPr bwMode="auto">
              <a:xfrm>
                <a:off x="2195736" y="2780928"/>
                <a:ext cx="2592288" cy="2190808"/>
              </a:xfrm>
              <a:prstGeom prst="rect">
                <a:avLst/>
              </a:prstGeom>
              <a:noFill/>
              <a:scene3d>
                <a:camera prst="isometricOffAxis1Right"/>
                <a:lightRig rig="threePt" dir="t"/>
              </a:scene3d>
            </p:spPr>
          </p:pic>
        </p:grpSp>
        <p:sp>
          <p:nvSpPr>
            <p:cNvPr id="17" name="文字方塊 16"/>
            <p:cNvSpPr txBox="1"/>
            <p:nvPr userDrawn="1"/>
          </p:nvSpPr>
          <p:spPr>
            <a:xfrm>
              <a:off x="2725564" y="3933056"/>
              <a:ext cx="9823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b="1" dirty="0" smtClean="0">
                  <a:latin typeface="AR CENA" pitchFamily="2" charset="0"/>
                </a:rPr>
                <a:t>PTT</a:t>
              </a:r>
              <a:endParaRPr lang="zh-TW" altLang="en-US" sz="3200" b="1" dirty="0">
                <a:latin typeface="AR CENA" pitchFamily="2" charset="0"/>
              </a:endParaRPr>
            </a:p>
          </p:txBody>
        </p:sp>
      </p:grpSp>
      <p:pic>
        <p:nvPicPr>
          <p:cNvPr id="41" name="Picture 4"/>
          <p:cNvPicPr>
            <a:picLocks noChangeAspect="1" noChangeArrowheads="1"/>
          </p:cNvPicPr>
          <p:nvPr userDrawn="1"/>
        </p:nvPicPr>
        <p:blipFill>
          <a:blip r:embed="rId9" cstate="print">
            <a:clrChange>
              <a:clrFrom>
                <a:srgbClr val="9B6A53"/>
              </a:clrFrom>
              <a:clrTo>
                <a:srgbClr val="9B6A53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10000"/>
          </a:blip>
          <a:srcRect/>
          <a:stretch>
            <a:fillRect/>
          </a:stretch>
        </p:blipFill>
        <p:spPr bwMode="auto">
          <a:xfrm flipH="1">
            <a:off x="3491880" y="3068960"/>
            <a:ext cx="1008112" cy="74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8" name="群組 47"/>
          <p:cNvGrpSpPr/>
          <p:nvPr userDrawn="1"/>
        </p:nvGrpSpPr>
        <p:grpSpPr>
          <a:xfrm flipH="1">
            <a:off x="8100392" y="6281936"/>
            <a:ext cx="792088" cy="576064"/>
            <a:chOff x="4387948" y="4941168"/>
            <a:chExt cx="1984252" cy="1440160"/>
          </a:xfrm>
        </p:grpSpPr>
        <p:pic>
          <p:nvPicPr>
            <p:cNvPr id="45" name="Picture 7"/>
            <p:cNvPicPr>
              <a:picLocks noChangeAspect="1" noChangeArrowheads="1"/>
            </p:cNvPicPr>
            <p:nvPr userDrawn="1"/>
          </p:nvPicPr>
          <p:blipFill>
            <a:blip r:embed="rId10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 bright="10000"/>
            </a:blip>
            <a:srcRect r="37434"/>
            <a:stretch>
              <a:fillRect/>
            </a:stretch>
          </p:blipFill>
          <p:spPr bwMode="auto">
            <a:xfrm>
              <a:off x="4387948" y="5185457"/>
              <a:ext cx="792088" cy="1114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2" name="Picture 8"/>
            <p:cNvPicPr>
              <a:picLocks noChangeAspect="1" noChangeArrowheads="1"/>
            </p:cNvPicPr>
            <p:nvPr userDrawn="1"/>
          </p:nvPicPr>
          <p:blipFill>
            <a:blip r:embed="rId11" cstate="print">
              <a:lum bright="10000"/>
            </a:blip>
            <a:srcRect/>
            <a:stretch>
              <a:fillRect/>
            </a:stretch>
          </p:blipFill>
          <p:spPr bwMode="auto">
            <a:xfrm flipH="1">
              <a:off x="4716016" y="4941168"/>
              <a:ext cx="1656184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53" name="Picture 4" descr="https://fbcdn-sphotos-b-a.akamaihd.net/hphotos-ak-xpf1/v/t34.0-12/12207927_1178415052172555_406852732_n.jpg?oh=456cb2cf7ce180928996a0732dcb41b5&amp;oe=5653C75B&amp;__gda__=1448407307_4c4f8dcd73cd9d467b5b007f752fef90"/>
          <p:cNvPicPr>
            <a:picLocks noChangeAspect="1" noChangeArrowheads="1"/>
          </p:cNvPicPr>
          <p:nvPr userDrawn="1"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02" t="15426" r="39983" b="20299"/>
          <a:stretch>
            <a:fillRect/>
          </a:stretch>
        </p:blipFill>
        <p:spPr bwMode="auto">
          <a:xfrm>
            <a:off x="3779912" y="1052736"/>
            <a:ext cx="888071" cy="822288"/>
          </a:xfrm>
          <a:prstGeom prst="rect">
            <a:avLst/>
          </a:prstGeom>
          <a:noFill/>
        </p:spPr>
      </p:pic>
      <p:sp>
        <p:nvSpPr>
          <p:cNvPr id="55" name="圓角矩形 54"/>
          <p:cNvSpPr/>
          <p:nvPr userDrawn="1"/>
        </p:nvSpPr>
        <p:spPr>
          <a:xfrm>
            <a:off x="3491880" y="548680"/>
            <a:ext cx="5652120" cy="1872208"/>
          </a:xfrm>
          <a:prstGeom prst="round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圓角矩形 57"/>
          <p:cNvSpPr/>
          <p:nvPr userDrawn="1"/>
        </p:nvSpPr>
        <p:spPr>
          <a:xfrm>
            <a:off x="3347864" y="3140968"/>
            <a:ext cx="5796136" cy="3168352"/>
          </a:xfrm>
          <a:prstGeom prst="roundRect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9" name="群組 48"/>
          <p:cNvGrpSpPr/>
          <p:nvPr userDrawn="1"/>
        </p:nvGrpSpPr>
        <p:grpSpPr>
          <a:xfrm>
            <a:off x="3059832" y="5229200"/>
            <a:ext cx="1944216" cy="1440160"/>
            <a:chOff x="4387948" y="4941168"/>
            <a:chExt cx="1984252" cy="1440160"/>
          </a:xfrm>
        </p:grpSpPr>
        <p:pic>
          <p:nvPicPr>
            <p:cNvPr id="50" name="Picture 7"/>
            <p:cNvPicPr>
              <a:picLocks noChangeAspect="1" noChangeArrowheads="1"/>
            </p:cNvPicPr>
            <p:nvPr userDrawn="1"/>
          </p:nvPicPr>
          <p:blipFill>
            <a:blip r:embed="rId1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 bright="10000"/>
            </a:blip>
            <a:srcRect r="37434"/>
            <a:stretch>
              <a:fillRect/>
            </a:stretch>
          </p:blipFill>
          <p:spPr bwMode="auto">
            <a:xfrm>
              <a:off x="4387948" y="5185457"/>
              <a:ext cx="792088" cy="1114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"/>
            </a:effectLst>
          </p:spPr>
        </p:pic>
        <p:pic>
          <p:nvPicPr>
            <p:cNvPr id="51" name="Picture 8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10000"/>
            </a:blip>
            <a:srcRect/>
            <a:stretch>
              <a:fillRect/>
            </a:stretch>
          </p:blipFill>
          <p:spPr bwMode="auto">
            <a:xfrm flipH="1">
              <a:off x="4716016" y="4941168"/>
              <a:ext cx="1656184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"/>
            </a:effectLst>
          </p:spPr>
        </p:pic>
      </p:grp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9B6A53"/>
              </a:clrFrom>
              <a:clrTo>
                <a:srgbClr val="9B6A53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 flipH="1">
            <a:off x="323528" y="0"/>
            <a:ext cx="3384376" cy="250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標題 1"/>
          <p:cNvSpPr>
            <a:spLocks noGrp="1"/>
          </p:cNvSpPr>
          <p:nvPr>
            <p:ph type="title" hasCustomPrompt="1"/>
          </p:nvPr>
        </p:nvSpPr>
        <p:spPr>
          <a:xfrm>
            <a:off x="4860032" y="2924944"/>
            <a:ext cx="3347864" cy="8367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單元名稱</a:t>
            </a:r>
            <a:endParaRPr lang="zh-TW" altLang="en-US" dirty="0"/>
          </a:p>
        </p:txBody>
      </p:sp>
      <p:sp>
        <p:nvSpPr>
          <p:cNvPr id="46" name="文字版面配置區 45"/>
          <p:cNvSpPr>
            <a:spLocks noGrp="1"/>
          </p:cNvSpPr>
          <p:nvPr>
            <p:ph type="body" sz="quarter" idx="10" hasCustomPrompt="1"/>
          </p:nvPr>
        </p:nvSpPr>
        <p:spPr>
          <a:xfrm>
            <a:off x="3648807" y="984023"/>
            <a:ext cx="5364088" cy="936625"/>
          </a:xfrm>
        </p:spPr>
        <p:txBody>
          <a:bodyPr>
            <a:noAutofit/>
          </a:bodyPr>
          <a:lstStyle>
            <a:lvl1pPr algn="ctr">
              <a:buNone/>
              <a:defRPr sz="5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pPr lvl="0"/>
            <a:r>
              <a:rPr lang="zh-TW" altLang="en-US" dirty="0" smtClean="0"/>
              <a:t>課程標題</a:t>
            </a:r>
            <a:endParaRPr lang="zh-TW" altLang="en-US" dirty="0"/>
          </a:p>
        </p:txBody>
      </p:sp>
      <p:sp>
        <p:nvSpPr>
          <p:cNvPr id="44" name="文字版面配置區 43"/>
          <p:cNvSpPr>
            <a:spLocks noGrp="1"/>
          </p:cNvSpPr>
          <p:nvPr>
            <p:ph type="body" sz="quarter" idx="11" hasCustomPrompt="1"/>
          </p:nvPr>
        </p:nvSpPr>
        <p:spPr>
          <a:xfrm>
            <a:off x="4860032" y="4149080"/>
            <a:ext cx="3384376" cy="792163"/>
          </a:xfr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zh-TW" altLang="en-US" sz="3600" b="1" kern="1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</a:lstStyle>
          <a:p>
            <a:pPr lvl="0"/>
            <a:r>
              <a:rPr lang="zh-TW" altLang="en-US" dirty="0" smtClean="0"/>
              <a:t>授課老師</a:t>
            </a:r>
            <a:endParaRPr lang="zh-TW" altLang="en-US" dirty="0"/>
          </a:p>
        </p:txBody>
      </p:sp>
      <p:sp>
        <p:nvSpPr>
          <p:cNvPr id="52" name="文字版面配置區 51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32" y="5373216"/>
            <a:ext cx="3456384" cy="720749"/>
          </a:xfrm>
        </p:spPr>
        <p:txBody>
          <a:bodyPr>
            <a:normAutofit/>
          </a:bodyPr>
          <a:lstStyle>
            <a:lvl1pPr algn="ctr">
              <a:buNone/>
              <a:defRPr lang="zh-TW" altLang="en-US" sz="3600" b="1" kern="1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</a:lstStyle>
          <a:p>
            <a:pPr lvl="0"/>
            <a:r>
              <a:rPr lang="zh-TW" altLang="en-US" dirty="0" smtClean="0"/>
              <a:t>助教名稱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上彎箭號 45"/>
          <p:cNvSpPr/>
          <p:nvPr userDrawn="1"/>
        </p:nvSpPr>
        <p:spPr>
          <a:xfrm flipH="1">
            <a:off x="-1116632" y="1268760"/>
            <a:ext cx="10729192" cy="5589240"/>
          </a:xfrm>
          <a:prstGeom prst="bentUpArrow">
            <a:avLst>
              <a:gd name="adj1" fmla="val 9429"/>
              <a:gd name="adj2" fmla="val 20891"/>
              <a:gd name="adj3" fmla="val 20674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上彎箭號 46"/>
          <p:cNvSpPr/>
          <p:nvPr userDrawn="1"/>
        </p:nvSpPr>
        <p:spPr>
          <a:xfrm flipH="1">
            <a:off x="-612576" y="2060848"/>
            <a:ext cx="10260632" cy="4509120"/>
          </a:xfrm>
          <a:prstGeom prst="bentUpArrow">
            <a:avLst>
              <a:gd name="adj1" fmla="val 9429"/>
              <a:gd name="adj2" fmla="val 20891"/>
              <a:gd name="adj3" fmla="val 20674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上彎箭號 47"/>
          <p:cNvSpPr/>
          <p:nvPr userDrawn="1"/>
        </p:nvSpPr>
        <p:spPr>
          <a:xfrm flipH="1">
            <a:off x="-252536" y="2924944"/>
            <a:ext cx="9937104" cy="3429000"/>
          </a:xfrm>
          <a:prstGeom prst="bentUpArrow">
            <a:avLst>
              <a:gd name="adj1" fmla="val 9429"/>
              <a:gd name="adj2" fmla="val 20891"/>
              <a:gd name="adj3" fmla="val 2067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內容版面配置區 2"/>
          <p:cNvSpPr>
            <a:spLocks noGrp="1"/>
          </p:cNvSpPr>
          <p:nvPr>
            <p:ph idx="1"/>
          </p:nvPr>
        </p:nvSpPr>
        <p:spPr>
          <a:xfrm>
            <a:off x="899592" y="1412776"/>
            <a:ext cx="8100392" cy="4353347"/>
          </a:xfrm>
          <a:solidFill>
            <a:schemeClr val="accent6">
              <a:lumMod val="60000"/>
              <a:lumOff val="40000"/>
              <a:alpha val="12000"/>
            </a:schemeClr>
          </a:solidFill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pic>
        <p:nvPicPr>
          <p:cNvPr id="35" name="Picture 3" descr="C:\Users\solopig123\Downloads\noun_108507_cc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5441" b="34880"/>
          <a:stretch>
            <a:fillRect/>
          </a:stretch>
        </p:blipFill>
        <p:spPr bwMode="auto">
          <a:xfrm>
            <a:off x="7596336" y="5661248"/>
            <a:ext cx="1390464" cy="690773"/>
          </a:xfrm>
          <a:prstGeom prst="rect">
            <a:avLst/>
          </a:prstGeom>
          <a:noFill/>
        </p:spPr>
      </p:pic>
      <p:grpSp>
        <p:nvGrpSpPr>
          <p:cNvPr id="36" name="群組 35"/>
          <p:cNvGrpSpPr/>
          <p:nvPr userDrawn="1"/>
        </p:nvGrpSpPr>
        <p:grpSpPr>
          <a:xfrm>
            <a:off x="0" y="0"/>
            <a:ext cx="9144000" cy="1196752"/>
            <a:chOff x="0" y="0"/>
            <a:chExt cx="9144000" cy="836712"/>
          </a:xfrm>
          <a:solidFill>
            <a:srgbClr val="51CCED"/>
          </a:solidFill>
        </p:grpSpPr>
        <p:sp>
          <p:nvSpPr>
            <p:cNvPr id="37" name="矩形 36"/>
            <p:cNvSpPr/>
            <p:nvPr userDrawn="1"/>
          </p:nvSpPr>
          <p:spPr>
            <a:xfrm>
              <a:off x="0" y="0"/>
              <a:ext cx="3203848" cy="8367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直角三角形 37"/>
            <p:cNvSpPr/>
            <p:nvPr userDrawn="1"/>
          </p:nvSpPr>
          <p:spPr>
            <a:xfrm flipV="1">
              <a:off x="3203848" y="0"/>
              <a:ext cx="1152128" cy="83671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矩形 38"/>
            <p:cNvSpPr/>
            <p:nvPr userDrawn="1"/>
          </p:nvSpPr>
          <p:spPr>
            <a:xfrm>
              <a:off x="4067944" y="0"/>
              <a:ext cx="5076056" cy="1886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0" name="標題 1"/>
          <p:cNvSpPr>
            <a:spLocks noGrp="1"/>
          </p:cNvSpPr>
          <p:nvPr>
            <p:ph type="title"/>
          </p:nvPr>
        </p:nvSpPr>
        <p:spPr>
          <a:xfrm>
            <a:off x="0" y="188640"/>
            <a:ext cx="3347864" cy="8367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pic>
        <p:nvPicPr>
          <p:cNvPr id="41" name="Picture 2" descr="C:\Users\solopig123\Downloads\noun_192573_cc.png"/>
          <p:cNvPicPr>
            <a:picLocks noChangeAspect="1" noChangeArrowheads="1"/>
          </p:cNvPicPr>
          <p:nvPr userDrawn="1"/>
        </p:nvPicPr>
        <p:blipFill>
          <a:blip r:embed="rId3" cstate="print">
            <a:lum bright="20000"/>
          </a:blip>
          <a:srcRect b="13281"/>
          <a:stretch>
            <a:fillRect/>
          </a:stretch>
        </p:blipFill>
        <p:spPr bwMode="auto">
          <a:xfrm>
            <a:off x="7092280" y="4828979"/>
            <a:ext cx="2339752" cy="202902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3933056"/>
            <a:ext cx="169168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09DF1-C8C8-4FD2-8CF2-DB6A0FE29A1E}" type="datetimeFigureOut">
              <a:rPr lang="zh-TW" altLang="en-US" smtClean="0"/>
              <a:pPr/>
              <a:t>2017/10/24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C2920-AAF2-43C9-86E1-A496D32E08F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3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g31KubVemo" TargetMode="External"/><Relationship Id="rId2" Type="http://schemas.openxmlformats.org/officeDocument/2006/relationships/hyperlink" Target="https://www.youtube.com/watch?v=RoZ7HyoEy9o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Xp0kHphrf5Y" TargetMode="External"/><Relationship Id="rId4" Type="http://schemas.openxmlformats.org/officeDocument/2006/relationships/hyperlink" Target="https://www.youtube.com/watch?v=POECtRfDh7w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m.tw/url?sa=i&amp;rct=j&amp;q=&amp;esrc=s&amp;source=images&amp;cd=&amp;cad=rja&amp;uact=8&amp;ved=0ahUKEwiJ2ra5lYnXAhXEKJQKHZrfBsMQjRwIBw&amp;url=http://news.ltn.com.tw/news/life/breakingnews/1847283&amp;psig=AOvVaw1QA3STA77akOInov3_MgSc&amp;ust=150893122781121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ykoPhh2LQs" TargetMode="External"/><Relationship Id="rId2" Type="http://schemas.openxmlformats.org/officeDocument/2006/relationships/hyperlink" Target="https://join.gov.tw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budget.g0v.tw/view3" TargetMode="External"/><Relationship Id="rId2" Type="http://schemas.openxmlformats.org/officeDocument/2006/relationships/hyperlink" Target="https://www.youtube.com/watch?v=7sWx-sj7_JU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orA7hBd2NA" TargetMode="External"/><Relationship Id="rId2" Type="http://schemas.openxmlformats.org/officeDocument/2006/relationships/hyperlink" Target="https://www.youtube.com/watch?v=aiX6Ln4XsB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YjPo1l-sap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ivoting.taipei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4qzt7vGg6E" TargetMode="External"/><Relationship Id="rId2" Type="http://schemas.openxmlformats.org/officeDocument/2006/relationships/hyperlink" Target="https://www.youtube.com/watch?v=mLP4sVX0C5Q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4-OY10qB2IA" TargetMode="External"/><Relationship Id="rId4" Type="http://schemas.openxmlformats.org/officeDocument/2006/relationships/hyperlink" Target="https://www.youtube.com/watch?v=CT7qUGpkuZk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SgpsmPBr0o" TargetMode="External"/><Relationship Id="rId2" Type="http://schemas.openxmlformats.org/officeDocument/2006/relationships/hyperlink" Target="http://ivod.ly.gov.tw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11960" y="2664259"/>
            <a:ext cx="4896544" cy="1844861"/>
          </a:xfrm>
        </p:spPr>
        <p:txBody>
          <a:bodyPr/>
          <a:lstStyle/>
          <a:p>
            <a:pPr>
              <a:defRPr/>
            </a:pPr>
            <a:r>
              <a:rPr lang="zh-TW" altLang="en-US" sz="6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電子化政府與選戰共和國</a:t>
            </a:r>
            <a:endParaRPr lang="zh-TW" alt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4667610" y="692696"/>
            <a:ext cx="4440894" cy="1299960"/>
          </a:xfrm>
        </p:spPr>
        <p:txBody>
          <a:bodyPr/>
          <a:lstStyle/>
          <a:p>
            <a:pPr algn="l"/>
            <a:r>
              <a:rPr lang="zh-TW" altLang="en-US" sz="27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國立</a:t>
            </a:r>
            <a:r>
              <a:rPr lang="zh-TW" altLang="en-US" sz="27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臺北商業大學</a:t>
            </a:r>
            <a:endParaRPr lang="en-US" altLang="zh-TW" sz="27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27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</a:t>
            </a:r>
            <a:r>
              <a:rPr lang="zh-TW" altLang="en-US" sz="27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</a:t>
            </a:r>
            <a:r>
              <a:rPr lang="zh-TW" altLang="en-US" sz="27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</a:t>
            </a:r>
            <a:r>
              <a:rPr lang="zh-TW" altLang="en-US" sz="27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7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7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學期選修通識</a:t>
            </a:r>
            <a:endParaRPr lang="en-US" altLang="zh-TW" sz="27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27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網路民主與公共論壇</a:t>
            </a:r>
            <a:endParaRPr lang="en-US" altLang="zh-TW" sz="27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2"/>
          </p:nvPr>
        </p:nvSpPr>
        <p:spPr>
          <a:xfrm>
            <a:off x="3203848" y="4653136"/>
            <a:ext cx="5904656" cy="1454428"/>
          </a:xfrm>
        </p:spPr>
        <p:txBody>
          <a:bodyPr>
            <a:noAutofit/>
          </a:bodyPr>
          <a:lstStyle/>
          <a:p>
            <a:pPr lvl="0" algn="r"/>
            <a:r>
              <a:rPr lang="zh-TW" altLang="en-US" sz="2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授課教師：陳閔翔  通識教育中心助理教授</a:t>
            </a:r>
          </a:p>
          <a:p>
            <a:pPr lvl="0" algn="r"/>
            <a:r>
              <a:rPr lang="zh-TW" altLang="en-US" sz="2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教學助理：蔡秉珂、林子卉、江星誌</a:t>
            </a:r>
          </a:p>
          <a:p>
            <a:pPr lvl="0" algn="r"/>
            <a:r>
              <a:rPr lang="en-US" altLang="zh-TW" sz="24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2017.10.31</a:t>
            </a:r>
            <a:endParaRPr lang="en-US" altLang="zh-TW" sz="24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版面配置區 4"/>
          <p:cNvSpPr>
            <a:spLocks noGrp="1"/>
          </p:cNvSpPr>
          <p:nvPr>
            <p:ph type="body" sz="quarter" idx="12"/>
          </p:nvPr>
        </p:nvSpPr>
        <p:spPr>
          <a:xfrm>
            <a:off x="4860032" y="6120680"/>
            <a:ext cx="3384376" cy="764704"/>
          </a:xfrm>
        </p:spPr>
        <p:txBody>
          <a:bodyPr>
            <a:noAutofit/>
          </a:bodyPr>
          <a:lstStyle/>
          <a:p>
            <a:pPr marL="0" indent="0" algn="l"/>
            <a:r>
              <a:rPr lang="zh-TW" altLang="en-US" sz="2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本課程獲教育部「教學</a:t>
            </a:r>
            <a:r>
              <a:rPr lang="zh-TW" altLang="en-US" sz="2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創新先導</a:t>
            </a:r>
            <a:r>
              <a:rPr lang="zh-TW" altLang="en-US" sz="2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r>
              <a:rPr lang="en-US" altLang="zh-TW" sz="2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(PBL</a:t>
            </a:r>
            <a:r>
              <a:rPr lang="zh-TW" altLang="en-US" sz="2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r>
              <a:rPr lang="en-US" altLang="zh-TW" sz="2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」補助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77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83568" y="1412776"/>
            <a:ext cx="7920880" cy="5445224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TW" altLang="en-US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立法院</a:t>
            </a:r>
            <a:r>
              <a:rPr lang="zh-TW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議事觀看指南</a:t>
            </a:r>
            <a:r>
              <a:rPr lang="en-US" altLang="zh-TW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公督</a:t>
            </a:r>
            <a:r>
              <a:rPr lang="zh-TW" altLang="en-US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盟</a:t>
            </a:r>
            <a:r>
              <a:rPr lang="en-US" altLang="zh-TW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20170315)</a:t>
            </a:r>
            <a:r>
              <a:rPr lang="zh-TW" altLang="en-US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://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www.youtube.com/watch?v=RoZ7HyoEy9o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zh-TW" sz="35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20170915</a:t>
            </a:r>
            <a:r>
              <a:rPr lang="zh-TW" altLang="en-US" sz="35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國會</a:t>
            </a:r>
            <a:r>
              <a:rPr lang="zh-TW" altLang="en-US" sz="3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頻道手機上</a:t>
            </a:r>
            <a:r>
              <a:rPr lang="zh-TW" altLang="en-US" sz="35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架</a:t>
            </a:r>
            <a:r>
              <a:rPr lang="en-US" altLang="zh-TW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公視新聞</a:t>
            </a:r>
            <a:r>
              <a:rPr lang="en-US" altLang="zh-TW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https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://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www.youtube.com/watch?v=Ug31KubVemo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2007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年公督盟成立，</a:t>
            </a:r>
            <a:r>
              <a:rPr lang="zh-TW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2008年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開始針對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屆第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會期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立委評鑑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(20170925)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https://www.youtube.com/watch?v=POECtRfDh7w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TW" altLang="en-US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公民監督國會聯盟：公</a:t>
            </a:r>
            <a:r>
              <a:rPr lang="zh-TW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督盟評鑑立委介紹</a:t>
            </a:r>
            <a:r>
              <a:rPr lang="en-US" altLang="zh-TW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20150830)</a:t>
            </a:r>
            <a:r>
              <a:rPr lang="en-US" altLang="zh-TW" sz="17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https</a:t>
            </a:r>
            <a:r>
              <a:rPr lang="en-US" altLang="zh-TW" sz="17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://</a:t>
            </a:r>
            <a:r>
              <a:rPr lang="en-US" altLang="zh-TW" sz="17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www.youtube.com/watch?v=Xp0kHphrf5Y</a:t>
            </a:r>
            <a:endParaRPr lang="en-US" altLang="zh-TW" sz="17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TW" altLang="en-US" sz="3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監督立委是全民的責任</a:t>
            </a:r>
            <a:r>
              <a:rPr lang="zh-TW" altLang="en-US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→個人作業介紹。</a:t>
            </a:r>
            <a:endParaRPr lang="en-US" altLang="zh-TW" sz="3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標題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44408" cy="936104"/>
          </a:xfrm>
        </p:spPr>
        <p:txBody>
          <a:bodyPr/>
          <a:lstStyle/>
          <a:p>
            <a:r>
              <a:rPr lang="zh-TW" altLang="en-US" sz="4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三  立法院</a:t>
            </a:r>
            <a:r>
              <a:rPr lang="en-US" altLang="zh-TW" sz="4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IVOD</a:t>
            </a:r>
            <a:r>
              <a:rPr lang="zh-TW" altLang="en-US" sz="4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系統</a:t>
            </a:r>
            <a:endParaRPr lang="zh-TW" altLang="zh-TW" sz="44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717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1" name="Picture 3" descr="J:\A\國立臺北商業大學\(1)教學\106-1\3網路民主與公共論壇(計畫)\3每週講義\6第七周(1031)\2017-10-24_1941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8"/>
            <a:ext cx="9144000" cy="685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726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「公共政策網路參與平台」的圖片搜尋結果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905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412776"/>
            <a:ext cx="8100392" cy="525658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國家發展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委員會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國發會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)2015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建置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2016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月改版，以行政院業務為主，地方政府為輔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://join.gov.tw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由下而上：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提點子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眾開講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集群眾智慧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來監督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透明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多元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參與。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國民提案</a:t>
            </a:r>
            <a:r>
              <a:rPr lang="en-US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公民請願</a:t>
            </a:r>
            <a:r>
              <a:rPr lang="en-US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：提議→檢核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(7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→覆議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(60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5000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→政府回應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個月內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改日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韓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時區網友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天過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門檻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(20171019)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https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://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www.youtube.com/watch?v=1ykoPhh2LQs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44408" cy="936104"/>
          </a:xfrm>
        </p:spPr>
        <p:txBody>
          <a:bodyPr/>
          <a:lstStyle/>
          <a:p>
            <a:r>
              <a:rPr lang="zh-TW" altLang="en-US" sz="4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四  公共</a:t>
            </a:r>
            <a:r>
              <a:rPr lang="zh-TW" altLang="en-US" sz="4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政策網路參與</a:t>
            </a:r>
            <a:r>
              <a:rPr lang="zh-TW" altLang="en-US" sz="4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平台</a:t>
            </a:r>
            <a:endParaRPr lang="zh-TW" altLang="zh-TW" sz="44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34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412776"/>
            <a:ext cx="7740352" cy="518457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g0v零時</a:t>
            </a:r>
            <a:r>
              <a:rPr lang="zh-TW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政府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2012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年成立的線上社群。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起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源：一群台大資工校友不滿行政院廣告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www.youtube.com/watch?v=7sWx-sj7_JU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政府預算視覺量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://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budget.g0v.tw/view3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參加</a:t>
            </a:r>
            <a:r>
              <a:rPr lang="en-US" altLang="zh-TW" b="1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Yahoo!Open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Hack Day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獲獎成立。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目標：</a:t>
            </a:r>
            <a:r>
              <a:rPr lang="zh-TW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開放資料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政府透明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人民做主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。特色：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開放</a:t>
            </a:r>
            <a:r>
              <a:rPr lang="zh-TW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原始碼</a:t>
            </a:r>
            <a:r>
              <a:rPr lang="en-US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自由軟體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基底，關心言論自由、資訊開放，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希望以最新科技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，提供讓公民更容易使用的資訊服務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TW" dirty="0" smtClean="0"/>
          </a:p>
          <a:p>
            <a:pPr>
              <a:buFont typeface="Wingdings" panose="05000000000000000000" pitchFamily="2" charset="2"/>
              <a:buChar char="l"/>
            </a:pP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標題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44408" cy="936104"/>
          </a:xfrm>
        </p:spPr>
        <p:txBody>
          <a:bodyPr/>
          <a:lstStyle/>
          <a:p>
            <a:r>
              <a:rPr lang="zh-TW" altLang="en-US" sz="4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五  民間的力量：零時政府</a:t>
            </a:r>
            <a:endParaRPr lang="zh-TW" altLang="zh-TW" sz="44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71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0"/>
            <a:ext cx="9721080" cy="6858000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067944" y="6120680"/>
            <a:ext cx="4896544" cy="836712"/>
          </a:xfrm>
        </p:spPr>
        <p:txBody>
          <a:bodyPr/>
          <a:lstStyle/>
          <a:p>
            <a:pPr algn="r"/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零時政府網站截圖</a:t>
            </a:r>
            <a:endParaRPr lang="zh-TW" altLang="en-US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2599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412776"/>
            <a:ext cx="7920880" cy="504056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民主參與對你有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吸引力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嗎？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傳統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嘉年華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：候選人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到你家附近街頭拜票，發文宣、握手與照像有用嗎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？電視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上大型造勢場合直播有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印象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效果嗎？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新興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網路拉票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：候選人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如果有個人網頁、部落格或網誌相簿比較吸引你？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或是可以直接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fb/line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對談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常態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政治的網頁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vs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選舉期間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的更新。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新目標群：青年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族群。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44408" cy="936104"/>
          </a:xfrm>
        </p:spPr>
        <p:txBody>
          <a:bodyPr/>
          <a:lstStyle/>
          <a:p>
            <a:r>
              <a:rPr lang="zh-TW" altLang="en-US" sz="4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六  網路選戰分析</a:t>
            </a:r>
            <a:endParaRPr lang="zh-TW" altLang="zh-TW" sz="44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36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412776"/>
            <a:ext cx="7776864" cy="489654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l"/>
              <a:defRPr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2008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年以前以形象廣告為主。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l"/>
              <a:defRPr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2008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總統大選：仍以傳統為主，馬蕭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Long stay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創舉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vs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長昌的逆轉勝。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l"/>
              <a:defRPr/>
            </a:pPr>
            <a:r>
              <a:rPr lang="en-US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2012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雙英對決：開始經營臉書粉絲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，大型造勢晚會、下鄉等多軌發展。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l"/>
              <a:defRPr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2014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九合一：五都選舉的網路戰，主題歌、多樣形式如音樂會、騎腳踏車等。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l"/>
              <a:defRPr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2016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年網路戰成熟並成為決戰點！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l"/>
              <a:defRPr/>
            </a:pP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44408" cy="936104"/>
          </a:xfrm>
        </p:spPr>
        <p:txBody>
          <a:bodyPr/>
          <a:lstStyle/>
          <a:p>
            <a:r>
              <a:rPr lang="zh-TW" altLang="en-US" sz="4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六  網路</a:t>
            </a:r>
            <a:r>
              <a:rPr lang="zh-TW" altLang="en-US" sz="4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選戰</a:t>
            </a:r>
            <a:r>
              <a:rPr lang="zh-TW" altLang="en-US" sz="4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分析</a:t>
            </a:r>
            <a:endParaRPr lang="zh-TW" altLang="zh-TW" sz="44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0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412776"/>
            <a:ext cx="8100392" cy="511256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l"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文宣拉票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多樣化</a:t>
            </a:r>
            <a:endParaRPr lang="en-US" altLang="zh-TW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l"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選舉網站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立體化</a:t>
            </a:r>
            <a:endParaRPr lang="en-US" altLang="zh-TW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l"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網頁聲光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豐富化</a:t>
            </a:r>
            <a:endParaRPr lang="en-US" altLang="zh-TW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l"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討論空間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自由化</a:t>
            </a:r>
            <a:endParaRPr lang="en-US" altLang="zh-TW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l"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候選人特色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形象化</a:t>
            </a:r>
            <a:endParaRPr lang="en-US" altLang="zh-TW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l"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牛肉政見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口號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化</a:t>
            </a:r>
            <a:r>
              <a:rPr lang="en-US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手譯員</a:t>
            </a:r>
            <a:r>
              <a:rPr lang="en-US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l"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經營更新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專業化</a:t>
            </a:r>
            <a:endParaRPr lang="en-US" altLang="zh-TW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l"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網頁生命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循環化</a:t>
            </a:r>
          </a:p>
          <a:p>
            <a:endParaRPr lang="zh-TW" altLang="en-US" dirty="0"/>
          </a:p>
        </p:txBody>
      </p:sp>
      <p:sp>
        <p:nvSpPr>
          <p:cNvPr id="4" name="標題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44408" cy="936104"/>
          </a:xfrm>
        </p:spPr>
        <p:txBody>
          <a:bodyPr/>
          <a:lstStyle/>
          <a:p>
            <a:r>
              <a:rPr lang="zh-TW" altLang="en-US" sz="4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六  網路</a:t>
            </a:r>
            <a:r>
              <a:rPr lang="zh-TW" altLang="en-US" sz="4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選戰</a:t>
            </a:r>
            <a:r>
              <a:rPr lang="zh-TW" altLang="en-US" sz="4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分析</a:t>
            </a:r>
            <a:endParaRPr lang="zh-TW" altLang="zh-TW" sz="44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58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83568" y="1412776"/>
            <a:ext cx="8136904" cy="532859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l"/>
              <a:defRPr/>
            </a:pPr>
            <a:r>
              <a:rPr lang="zh-TW" altLang="en-US" sz="41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婉君</a:t>
            </a:r>
            <a:r>
              <a:rPr lang="en-US" altLang="zh-TW" sz="41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41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軍</a:t>
            </a:r>
            <a:r>
              <a:rPr lang="zh-TW" altLang="en-US" sz="4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：形容在</a:t>
            </a:r>
            <a:r>
              <a:rPr lang="zh-TW" altLang="en-US" sz="4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選舉期間</a:t>
            </a:r>
            <a:r>
              <a:rPr lang="zh-TW" altLang="en-US" sz="4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或政治議題發燒時，被</a:t>
            </a:r>
            <a:r>
              <a:rPr lang="zh-TW" altLang="en-US" sz="4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特定陣營</a:t>
            </a:r>
            <a:r>
              <a:rPr lang="zh-TW" altLang="en-US" sz="4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指派上網製造言論</a:t>
            </a:r>
            <a:r>
              <a:rPr lang="zh-TW" altLang="en-US" sz="4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4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文章</a:t>
            </a:r>
            <a:r>
              <a:rPr lang="en-US" altLang="zh-TW" sz="4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4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洗版的</a:t>
            </a:r>
            <a:r>
              <a:rPr lang="zh-TW" altLang="en-US" sz="4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r>
              <a:rPr lang="zh-TW" altLang="en-US" sz="4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。可分</a:t>
            </a:r>
            <a:r>
              <a:rPr lang="zh-TW" altLang="en-US" sz="41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主動型</a:t>
            </a:r>
            <a:r>
              <a:rPr lang="zh-TW" altLang="en-US" sz="4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41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被動員型</a:t>
            </a:r>
            <a:r>
              <a:rPr lang="zh-TW" altLang="en-US" sz="4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41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l"/>
              <a:defRPr/>
            </a:pPr>
            <a:r>
              <a:rPr lang="zh-TW" altLang="en-US" sz="41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特徵</a:t>
            </a:r>
            <a:r>
              <a:rPr lang="zh-TW" altLang="en-US" sz="4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：具創造內容能力</a:t>
            </a:r>
            <a:r>
              <a:rPr lang="en-US" altLang="zh-TW" sz="4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找資料</a:t>
            </a:r>
            <a:r>
              <a:rPr lang="en-US" altLang="zh-TW" sz="4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4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圖表</a:t>
            </a:r>
            <a:r>
              <a:rPr lang="en-US" altLang="zh-TW" sz="4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4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、隨時</a:t>
            </a:r>
            <a:r>
              <a:rPr lang="zh-TW" altLang="en-US" sz="4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黏</a:t>
            </a:r>
            <a:r>
              <a:rPr lang="zh-TW" altLang="en-US" sz="4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網大量發言</a:t>
            </a:r>
            <a:r>
              <a:rPr lang="en-US" altLang="zh-TW" sz="4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及時</a:t>
            </a:r>
            <a:r>
              <a:rPr lang="en-US" altLang="zh-TW" sz="4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4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、懂得</a:t>
            </a:r>
            <a:r>
              <a:rPr lang="zh-TW" altLang="en-US" sz="4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社群</a:t>
            </a:r>
            <a:r>
              <a:rPr lang="zh-TW" altLang="en-US" sz="4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營造及分享</a:t>
            </a:r>
            <a:r>
              <a:rPr lang="en-US" altLang="zh-TW" sz="4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傳播</a:t>
            </a:r>
            <a:r>
              <a:rPr lang="en-US" altLang="zh-TW" sz="4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4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、專業與說服</a:t>
            </a:r>
            <a:r>
              <a:rPr lang="zh-TW" altLang="en-US" sz="4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。缺點：真假、反串、失焦等</a:t>
            </a:r>
            <a:endParaRPr lang="en-US" altLang="zh-TW" sz="41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l"/>
              <a:defRPr/>
            </a:pPr>
            <a:r>
              <a:rPr lang="zh-TW" altLang="en-US" sz="4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柯</a:t>
            </a:r>
            <a:r>
              <a:rPr lang="en-US" altLang="zh-TW" sz="4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</a:t>
            </a:r>
            <a:r>
              <a:rPr lang="zh-TW" altLang="en-US" sz="4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zh-TW" altLang="en-US" sz="4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人網</a:t>
            </a:r>
            <a:r>
              <a:rPr lang="zh-TW" altLang="en-US" sz="4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軍打</a:t>
            </a:r>
            <a:r>
              <a:rPr lang="zh-TW" altLang="en-US" sz="4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科技</a:t>
            </a:r>
            <a:r>
              <a:rPr lang="zh-TW" altLang="en-US" sz="4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選戰</a:t>
            </a:r>
            <a:r>
              <a:rPr lang="en-US" altLang="zh-TW" sz="4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20141204</a:t>
            </a:r>
            <a:r>
              <a:rPr lang="zh-TW" altLang="en-US" sz="3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3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</a:t>
            </a:r>
            <a:r>
              <a:rPr lang="en-US" altLang="zh-TW" sz="34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://</a:t>
            </a:r>
            <a:r>
              <a:rPr lang="en-US" altLang="zh-TW" sz="3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www.youtube.com/watch?v=aiX6Ln4XsB8</a:t>
            </a:r>
            <a:endParaRPr lang="en-US" altLang="zh-TW" sz="3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l"/>
              <a:defRPr/>
            </a:pPr>
            <a:r>
              <a:rPr lang="zh-TW" altLang="en-US" sz="4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大選小英臉書遭對岸網友灌爆</a:t>
            </a:r>
            <a:r>
              <a:rPr lang="en-US" altLang="zh-TW" sz="4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(20151110)</a:t>
            </a:r>
            <a:r>
              <a:rPr lang="zh-TW" altLang="en-US" sz="4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33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https</a:t>
            </a:r>
            <a:r>
              <a:rPr lang="en-US" altLang="zh-TW" sz="33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://</a:t>
            </a:r>
            <a:r>
              <a:rPr lang="en-US" altLang="zh-TW" sz="33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www.youtube.com/watch?v=NorA7hBd2NA</a:t>
            </a:r>
            <a:endParaRPr lang="en-US" altLang="zh-TW" sz="33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l"/>
              <a:defRPr/>
            </a:pPr>
            <a:r>
              <a:rPr lang="zh-TW" altLang="en-US" sz="4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zh-TW" altLang="en-US" sz="4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力養</a:t>
            </a:r>
            <a:r>
              <a:rPr lang="zh-TW" altLang="en-US" sz="4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</a:t>
            </a:r>
            <a:r>
              <a:rPr lang="zh-TW" altLang="en-US" sz="4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軍徐永明澄清沒有</a:t>
            </a:r>
            <a:r>
              <a:rPr lang="en-US" altLang="zh-TW" sz="4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(20170712)</a:t>
            </a:r>
            <a:r>
              <a:rPr lang="zh-TW" altLang="en-US" sz="4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1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https</a:t>
            </a:r>
            <a:r>
              <a:rPr lang="en-US" altLang="zh-TW" sz="31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://</a:t>
            </a:r>
            <a:r>
              <a:rPr lang="en-US" altLang="zh-TW" sz="31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www.youtube.com/watch?v=YjPo1l-saps</a:t>
            </a:r>
            <a:endParaRPr lang="zh-TW" altLang="en-US" sz="31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44408" cy="936104"/>
          </a:xfrm>
        </p:spPr>
        <p:txBody>
          <a:bodyPr/>
          <a:lstStyle/>
          <a:p>
            <a:r>
              <a:rPr lang="zh-TW" altLang="en-US" sz="4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小結  網軍動員與霸凌現象</a:t>
            </a:r>
            <a:endParaRPr lang="zh-TW" altLang="zh-TW" sz="44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58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5004048" y="908720"/>
            <a:ext cx="3851920" cy="4353347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民意有時是錯的，在網路民主中，也許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統治者與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民有約，掌握直接溝通，才能縮小這個差距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r">
              <a:spcBef>
                <a:spcPts val="600"/>
              </a:spcBef>
              <a:buNone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摩利思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Picture 2" descr="G:\國立臺北商業大學生活圈\(1)教學\OLD\104-2課程資料\104-2網路民主與公共論壇\2每周講義\6第六週(0330)\IMG_20160717_1947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040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2"/>
          <p:cNvSpPr>
            <a:spLocks noGrp="1"/>
          </p:cNvSpPr>
          <p:nvPr>
            <p:ph type="title"/>
          </p:nvPr>
        </p:nvSpPr>
        <p:spPr>
          <a:xfrm>
            <a:off x="323528" y="6093296"/>
            <a:ext cx="4536504" cy="936104"/>
          </a:xfrm>
        </p:spPr>
        <p:txBody>
          <a:bodyPr/>
          <a:lstStyle/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拍攝自教師書架之圖書</a:t>
            </a:r>
            <a:endParaRPr lang="zh-TW" altLang="zh-TW" sz="2800" dirty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08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5307" cy="6858000"/>
          </a:xfrm>
          <a:prstGeom prst="rect">
            <a:avLst/>
          </a:prstGeom>
          <a:solidFill>
            <a:schemeClr val="accent6">
              <a:lumMod val="60000"/>
              <a:lumOff val="40000"/>
              <a:alpha val="12000"/>
            </a:schemeClr>
          </a:solidFill>
        </p:spPr>
      </p:pic>
      <p:sp>
        <p:nvSpPr>
          <p:cNvPr id="5" name="標題 2"/>
          <p:cNvSpPr txBox="1">
            <a:spLocks/>
          </p:cNvSpPr>
          <p:nvPr/>
        </p:nvSpPr>
        <p:spPr>
          <a:xfrm>
            <a:off x="4499992" y="5589240"/>
            <a:ext cx="283471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</a:lstStyle>
          <a:p>
            <a:pPr algn="l"/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引自中時電子報</a:t>
            </a:r>
            <a:endParaRPr lang="zh-TW" altLang="zh-TW" sz="2800" dirty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88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 descr="http://www.times-bignews.com/UploadFiles/201511/focus_2015111110471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2"/>
          <p:cNvSpPr txBox="1">
            <a:spLocks/>
          </p:cNvSpPr>
          <p:nvPr/>
        </p:nvSpPr>
        <p:spPr>
          <a:xfrm>
            <a:off x="2457370" y="-99392"/>
            <a:ext cx="283471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</a:lstStyle>
          <a:p>
            <a:pPr algn="l"/>
            <a:r>
              <a:rPr lang="zh-TW" altLang="en-US" sz="28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引自網路截圖</a:t>
            </a:r>
            <a:endParaRPr lang="zh-TW" altLang="zh-TW" sz="28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23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83568" y="1556792"/>
            <a:ext cx="8100392" cy="43533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謝謝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聆聽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Thank you for your attention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</a:p>
          <a:p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6470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340768"/>
            <a:ext cx="7776864" cy="54006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Font typeface="Wingdings" pitchFamily="2" charset="2"/>
              <a:buChar char="l"/>
            </a:pP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全球化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資訊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社會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來臨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，傳統官僚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科層制→</a:t>
            </a:r>
            <a:r>
              <a:rPr lang="zh-TW" altLang="en-US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新政府運動</a:t>
            </a:r>
            <a:r>
              <a:rPr lang="en-US" altLang="zh-TW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組織</a:t>
            </a:r>
            <a:r>
              <a:rPr lang="zh-TW" altLang="en-US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再造</a:t>
            </a:r>
            <a:r>
              <a:rPr lang="en-US" altLang="zh-TW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企業型政府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l"/>
            </a:pP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政府職能的典範轉移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專家治理→公民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參與。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公共性的民主治理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l"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趨勢與特徵：多重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目標的公共政策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、    風險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管理與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評估，公民社會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、跨域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治理、</a:t>
            </a:r>
            <a:r>
              <a:rPr lang="zh-TW" altLang="en-US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電子化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政府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、新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公共管理、新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公共        服務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、第三部門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/NGO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、貪腐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……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l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新科技、新媒體、新政治的民主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4.0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         →</a:t>
            </a:r>
            <a:r>
              <a:rPr lang="zh-TW" altLang="en-US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民主行政、夥伴關係、科際整合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dirty="0"/>
          </a:p>
        </p:txBody>
      </p:sp>
      <p:sp>
        <p:nvSpPr>
          <p:cNvPr id="4" name="標題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44408" cy="936104"/>
          </a:xfrm>
        </p:spPr>
        <p:txBody>
          <a:bodyPr/>
          <a:lstStyle/>
          <a:p>
            <a:r>
              <a:rPr lang="zh-TW" altLang="en-US" sz="4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一  </a:t>
            </a:r>
            <a:r>
              <a:rPr lang="zh-TW" altLang="en-US" sz="4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電子化政府趨勢</a:t>
            </a:r>
            <a:endParaRPr lang="zh-TW" altLang="zh-TW" sz="44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58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340768"/>
            <a:ext cx="7920880" cy="504056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Wingdings" pitchFamily="2" charset="2"/>
              <a:buChar char="l"/>
              <a:defRPr/>
            </a:pP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電子化政府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(e-government)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：政府應用資訊通訊科技提升內外部關係→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電子治理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l"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資訊科技運用：虛擬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數位政府，資訊提供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透明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、線上申辦、互動諮詢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意見調查蒐集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、決策參與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網路投票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)…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開放政府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l"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效能提升：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化行政、績效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政策管理。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l"/>
              <a:defRPr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最新應用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台北市政府</a:t>
            </a:r>
            <a:r>
              <a:rPr lang="en-US" altLang="zh-TW" b="1" dirty="0" err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-Voting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  網址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https://ivoting.taipei/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l"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問題：門檻、資訊安全、隱私權等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dirty="0"/>
          </a:p>
        </p:txBody>
      </p:sp>
      <p:sp>
        <p:nvSpPr>
          <p:cNvPr id="4" name="標題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44408" cy="936104"/>
          </a:xfrm>
        </p:spPr>
        <p:txBody>
          <a:bodyPr/>
          <a:lstStyle/>
          <a:p>
            <a:r>
              <a:rPr lang="zh-TW" altLang="en-US" sz="4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一  電子化政府趨勢</a:t>
            </a:r>
            <a:endParaRPr lang="zh-TW" altLang="zh-TW" sz="44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77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 descr="J:\A\國立臺北商業大學\(1)教學\106-1\3網路民主與公共論壇(計畫)\3每週講義\6第七周(1031)\2017-10-24_1946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796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 descr="電子化政府圖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2"/>
          <p:cNvSpPr txBox="1">
            <a:spLocks/>
          </p:cNvSpPr>
          <p:nvPr/>
        </p:nvSpPr>
        <p:spPr>
          <a:xfrm>
            <a:off x="936104" y="188640"/>
            <a:ext cx="824440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</a:lstStyle>
          <a:p>
            <a:pPr algn="l"/>
            <a:r>
              <a:rPr lang="zh-TW" altLang="en-US" sz="28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引自國發會網站</a:t>
            </a:r>
            <a:endParaRPr lang="zh-TW" altLang="zh-TW" sz="28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64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11560" y="1340768"/>
            <a:ext cx="8100392" cy="532859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人行動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投票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，電子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投票系統、遠端網路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投票。北市勞動局長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(20141215)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://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www.youtube.com/watch?v=mLP4sVX0C5Q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事行動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參與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，政策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議程設定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、政策正當化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政策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規畫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分析執行評估等。首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宗</a:t>
            </a:r>
            <a:r>
              <a:rPr lang="en-US" altLang="zh-TW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-Voting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公館徒步區廢止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(20150117)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  <a:hlinkClick r:id="rId3"/>
              </a:rPr>
              <a:t>https://www.youtube.com/watch?v=p4qzt7vGg6E</a:t>
            </a:r>
            <a:endParaRPr lang="en-US" altLang="zh-TW" sz="24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社子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島</a:t>
            </a:r>
            <a:r>
              <a:rPr lang="en-US" altLang="zh-TW" b="1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-Voting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投票率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低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(20160228)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https://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www.youtube.com/watch?v=CT7qUGpkuZk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婦女館</a:t>
            </a:r>
            <a:r>
              <a:rPr lang="en-US" altLang="zh-TW" b="1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-Voting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最高票淘汰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(20170306)   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https://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www.youtube.com/watch?v=4-OY10qB2IA</a:t>
            </a:r>
            <a:endParaRPr lang="en-US" altLang="zh-TW" sz="24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標題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44408" cy="936104"/>
          </a:xfrm>
        </p:spPr>
        <p:txBody>
          <a:bodyPr/>
          <a:lstStyle/>
          <a:p>
            <a:r>
              <a:rPr lang="zh-TW" altLang="en-US" sz="4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二</a:t>
            </a:r>
            <a:r>
              <a:rPr lang="zh-TW" altLang="en-US" sz="4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 線上民主模式</a:t>
            </a:r>
            <a:endParaRPr lang="zh-TW" altLang="zh-TW" sz="44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71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 descr="J:\A\國立臺北商業大學\(1)教學\106-1\3網路民主與公共論壇(計畫)\3每週講義\6第七周(1031)\2017-10-24_1950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921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412776"/>
            <a:ext cx="7920880" cy="5256584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TW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IVOD</a:t>
            </a:r>
            <a:r>
              <a:rPr lang="zh-TW" altLang="en-US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en-US" altLang="zh-TW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2009</a:t>
            </a:r>
            <a:r>
              <a:rPr lang="zh-TW" altLang="en-US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年</a:t>
            </a:r>
            <a:r>
              <a:rPr lang="en-US" altLang="zh-TW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日第</a:t>
            </a:r>
            <a:r>
              <a:rPr lang="en-US" altLang="zh-TW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屆</a:t>
            </a:r>
            <a:r>
              <a:rPr lang="zh-TW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會期</a:t>
            </a:r>
            <a:r>
              <a:rPr lang="zh-TW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開議</a:t>
            </a:r>
            <a:r>
              <a:rPr lang="zh-TW" altLang="en-US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日對外開播</a:t>
            </a:r>
            <a:r>
              <a:rPr lang="en-US" altLang="zh-TW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(KMT</a:t>
            </a:r>
            <a:r>
              <a:rPr lang="zh-TW" altLang="en-US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王金平任內</a:t>
            </a:r>
            <a:r>
              <a:rPr lang="en-US" altLang="zh-TW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5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透明</a:t>
            </a:r>
            <a:r>
              <a:rPr lang="zh-TW" altLang="en-US" sz="35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國會、開放國會</a:t>
            </a:r>
            <a:r>
              <a:rPr lang="zh-TW" altLang="en-US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</a:t>
            </a:r>
            <a:r>
              <a:rPr lang="zh-TW" altLang="en-US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步。</a:t>
            </a:r>
            <a:endParaRPr lang="en-US" altLang="zh-TW" sz="3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TW" altLang="en-US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院會</a:t>
            </a:r>
            <a:r>
              <a:rPr lang="zh-TW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en-US" altLang="zh-TW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zh-TW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常設</a:t>
            </a:r>
            <a:r>
              <a:rPr lang="zh-TW" altLang="en-US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委員會的直播與隨選。</a:t>
            </a:r>
            <a:endParaRPr lang="en-US" altLang="zh-TW" sz="3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TW" altLang="zh-TW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立法院</a:t>
            </a:r>
            <a:r>
              <a:rPr lang="zh-TW" altLang="zh-TW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議事轉播</a:t>
            </a:r>
            <a:r>
              <a:rPr lang="en-US" altLang="zh-TW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IVOD</a:t>
            </a:r>
            <a:r>
              <a:rPr lang="zh-TW" altLang="zh-TW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網際網路多媒體隨選視訊系統</a:t>
            </a:r>
            <a:r>
              <a:rPr lang="en-US" altLang="zh-TW" b="1" u="sng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http://ivod.ly.gov.tw</a:t>
            </a:r>
            <a:r>
              <a:rPr lang="en-US" altLang="zh-TW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/</a:t>
            </a:r>
            <a:endParaRPr lang="en-US" altLang="zh-TW" b="1" u="sng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TW" altLang="en-US" sz="35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</a:t>
            </a:r>
            <a:r>
              <a:rPr lang="zh-TW" altLang="en-US" sz="3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單一網路到國會頻道、百家爭鳴</a:t>
            </a:r>
            <a:r>
              <a:rPr lang="zh-TW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：蘇嘉全任內，有線無線新媒體共</a:t>
            </a:r>
            <a:r>
              <a:rPr lang="en-US" altLang="zh-TW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29</a:t>
            </a:r>
            <a:r>
              <a:rPr lang="zh-TW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家媒體</a:t>
            </a:r>
            <a:r>
              <a:rPr lang="zh-TW" altLang="en-US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TW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2016</a:t>
            </a:r>
            <a:r>
              <a:rPr lang="zh-TW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日國會頻道開播</a:t>
            </a:r>
            <a:r>
              <a:rPr lang="en-US" altLang="zh-TW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民視四季等</a:t>
            </a:r>
            <a:r>
              <a:rPr lang="en-US" altLang="zh-TW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https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://www.youtube.com/watch?v=5SgpsmPBr0o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TW" b="1" u="sng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44408" cy="936104"/>
          </a:xfrm>
        </p:spPr>
        <p:txBody>
          <a:bodyPr/>
          <a:lstStyle/>
          <a:p>
            <a:r>
              <a:rPr lang="zh-TW" altLang="en-US" sz="4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三  立法院</a:t>
            </a:r>
            <a:r>
              <a:rPr lang="en-US" altLang="zh-TW" sz="4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IVOD</a:t>
            </a:r>
            <a:r>
              <a:rPr lang="zh-TW" altLang="en-US" sz="4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系統</a:t>
            </a:r>
            <a:endParaRPr lang="zh-TW" altLang="zh-TW" sz="44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20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1902</TotalTime>
  <Words>1127</Words>
  <Application>Microsoft Office PowerPoint</Application>
  <PresentationFormat>如螢幕大小 (4:3)</PresentationFormat>
  <Paragraphs>85</Paragraphs>
  <Slides>22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自訂設計</vt:lpstr>
      <vt:lpstr>電子化政府與選戰共和國</vt:lpstr>
      <vt:lpstr>拍攝自教師書架之圖書</vt:lpstr>
      <vt:lpstr>一  電子化政府趨勢</vt:lpstr>
      <vt:lpstr>一  電子化政府趨勢</vt:lpstr>
      <vt:lpstr>PowerPoint 簡報</vt:lpstr>
      <vt:lpstr>PowerPoint 簡報</vt:lpstr>
      <vt:lpstr>二  線上民主模式</vt:lpstr>
      <vt:lpstr>PowerPoint 簡報</vt:lpstr>
      <vt:lpstr>三  立法院IVOD系統</vt:lpstr>
      <vt:lpstr>三  立法院IVOD系統</vt:lpstr>
      <vt:lpstr>PowerPoint 簡報</vt:lpstr>
      <vt:lpstr>PowerPoint 簡報</vt:lpstr>
      <vt:lpstr>四  公共政策網路參與平台</vt:lpstr>
      <vt:lpstr>五  民間的力量：零時政府</vt:lpstr>
      <vt:lpstr>零時政府網站截圖</vt:lpstr>
      <vt:lpstr>六  網路選戰分析</vt:lpstr>
      <vt:lpstr>六  網路選戰分析</vt:lpstr>
      <vt:lpstr>六  網路選戰分析</vt:lpstr>
      <vt:lpstr>小結  網軍動員與霸凌現象</vt:lpstr>
      <vt:lpstr>PowerPoint 簡報</vt:lpstr>
      <vt:lpstr>PowerPoint 簡報</vt:lpstr>
      <vt:lpstr>PowerPoint 簡報</vt:lpstr>
    </vt:vector>
  </TitlesOfParts>
  <Company>C.M.T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solopig123</dc:creator>
  <cp:lastModifiedBy>user</cp:lastModifiedBy>
  <cp:revision>212</cp:revision>
  <dcterms:created xsi:type="dcterms:W3CDTF">2016-01-16T17:43:05Z</dcterms:created>
  <dcterms:modified xsi:type="dcterms:W3CDTF">2017-10-24T15:22:46Z</dcterms:modified>
</cp:coreProperties>
</file>