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21"/>
  </p:notesMasterIdLst>
  <p:sldIdLst>
    <p:sldId id="256" r:id="rId3"/>
    <p:sldId id="269" r:id="rId4"/>
    <p:sldId id="257" r:id="rId5"/>
    <p:sldId id="258" r:id="rId6"/>
    <p:sldId id="261" r:id="rId7"/>
    <p:sldId id="263" r:id="rId8"/>
    <p:sldId id="259" r:id="rId9"/>
    <p:sldId id="260" r:id="rId10"/>
    <p:sldId id="268" r:id="rId11"/>
    <p:sldId id="262" r:id="rId12"/>
    <p:sldId id="286" r:id="rId13"/>
    <p:sldId id="287" r:id="rId14"/>
    <p:sldId id="288" r:id="rId15"/>
    <p:sldId id="289" r:id="rId16"/>
    <p:sldId id="290" r:id="rId17"/>
    <p:sldId id="267" r:id="rId18"/>
    <p:sldId id="270" r:id="rId19"/>
    <p:sldId id="281" r:id="rId20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微軟正黑體" panose="020B0604030504040204" pitchFamily="34" charset="-120"/>
      <p:regular r:id="rId26"/>
      <p:bold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1E2C15-DB6A-4C8C-A9AF-5CC7051C873A}">
  <a:tblStyle styleId="{5C1E2C15-DB6A-4C8C-A9AF-5CC7051C873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4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lvia\Desktop\&#32178;&#36335;&#27665;&#20027;&#32113;&#35336;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lvia\Desktop\&#32178;&#36335;&#27665;&#20027;&#32113;&#35336;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zh-TW" sz="1200" b="1" i="0" u="none" strike="noStrike" baseline="0">
                <a:effectLst/>
              </a:rPr>
              <a:t>整體而言，我對本課程的教學助理</a:t>
            </a:r>
            <a:r>
              <a:rPr lang="en-US" altLang="zh-TW" sz="1200" b="1" i="0" u="none" strike="noStrike" baseline="0">
                <a:effectLst/>
              </a:rPr>
              <a:t>(TA)</a:t>
            </a:r>
            <a:r>
              <a:rPr lang="zh-TW" altLang="zh-TW" sz="1200" b="1" i="0" u="none" strike="noStrike" baseline="0">
                <a:effectLst/>
              </a:rPr>
              <a:t>協助課程，感到</a:t>
            </a:r>
            <a:endParaRPr lang="zh-TW" altLang="en-US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問卷統計!$X$1:$AB$1</c:f>
              <c:strCache>
                <c:ptCount val="5"/>
                <c:pt idx="0">
                  <c:v>非常滿意</c:v>
                </c:pt>
                <c:pt idx="1">
                  <c:v>滿意</c:v>
                </c:pt>
                <c:pt idx="2">
                  <c:v>尚可</c:v>
                </c:pt>
                <c:pt idx="3">
                  <c:v>不滿意</c:v>
                </c:pt>
                <c:pt idx="4">
                  <c:v>非常不滿意</c:v>
                </c:pt>
              </c:strCache>
            </c:strRef>
          </c:cat>
          <c:val>
            <c:numRef>
              <c:f>問卷統計!$X$11:$AB$11</c:f>
              <c:numCache>
                <c:formatCode>0.00_);[Red]\(0.00\)</c:formatCode>
                <c:ptCount val="5"/>
                <c:pt idx="0">
                  <c:v>81.481481481481481</c:v>
                </c:pt>
                <c:pt idx="1">
                  <c:v>18.51851851851853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zh-TW" sz="1200" b="1">
                <a:effectLst/>
              </a:rPr>
              <a:t>我對</a:t>
            </a:r>
            <a:r>
              <a:rPr lang="en-US" altLang="zh-TW" sz="1200" b="1">
                <a:effectLst/>
              </a:rPr>
              <a:t> TA </a:t>
            </a:r>
            <a:r>
              <a:rPr lang="zh-TW" altLang="zh-TW" sz="1200" b="1">
                <a:effectLst/>
              </a:rPr>
              <a:t>協助期末報告展演引導／籌備發表，感到</a:t>
            </a:r>
            <a:endParaRPr lang="zh-TW" altLang="zh-TW" sz="12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問卷統計!$X$1:$AB$1</c:f>
              <c:strCache>
                <c:ptCount val="5"/>
                <c:pt idx="0">
                  <c:v>非常滿意</c:v>
                </c:pt>
                <c:pt idx="1">
                  <c:v>滿意</c:v>
                </c:pt>
                <c:pt idx="2">
                  <c:v>尚可</c:v>
                </c:pt>
                <c:pt idx="3">
                  <c:v>不滿意</c:v>
                </c:pt>
                <c:pt idx="4">
                  <c:v>非常不滿意</c:v>
                </c:pt>
              </c:strCache>
            </c:strRef>
          </c:cat>
          <c:val>
            <c:numRef>
              <c:f>問卷統計!$X$15:$AB$15</c:f>
              <c:numCache>
                <c:formatCode>0.00_);[Red]\(0.00\)</c:formatCode>
                <c:ptCount val="5"/>
                <c:pt idx="0">
                  <c:v>81.481481481481481</c:v>
                </c:pt>
                <c:pt idx="1">
                  <c:v>18.51851851851853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28C99-425A-42BE-9230-B9BF4C76B706}" type="doc">
      <dgm:prSet loTypeId="urn:microsoft.com/office/officeart/2005/8/layout/vList6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0BFC504E-BC23-44FF-9DA6-9AF946F6C742}">
      <dgm:prSet phldrT="[文字]" custT="1"/>
      <dgm:spPr/>
      <dgm:t>
        <a:bodyPr/>
        <a:lstStyle/>
        <a:p>
          <a:r>
            <a:rPr lang="en-US" altLang="zh-TW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EF924F-B5E7-4FC2-B548-23D9B4502A96}" type="parTrans" cxnId="{D2478FA4-33AA-4BDA-A9FA-3608BDDF4F27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0D2EBB-64EE-475A-87B9-9380EF904CCE}" type="sibTrans" cxnId="{D2478FA4-33AA-4BDA-A9FA-3608BDDF4F27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368A29-FAA2-46D4-949C-CE67DDD6ABA8}">
      <dgm:prSet phldrT="[文字]" custT="1"/>
      <dgm:spPr/>
      <dgm:t>
        <a:bodyPr/>
        <a:lstStyle/>
        <a:p>
          <a:r>
            <a:rPr lang="zh-TW" altLang="en-US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每週跟班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73C01A-20BB-4BEC-8685-E93A01B84DD7}" type="parTrans" cxnId="{DC30811B-8226-4841-95EC-67E68FCDB5D2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654ADE-A3C2-436C-82BC-2E7A37C7B9EF}" type="sibTrans" cxnId="{DC30811B-8226-4841-95EC-67E68FCDB5D2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33DAD3-ADEF-48A4-A344-1CA9E6ED8CA4}">
      <dgm:prSet phldrT="[文字]" custT="1"/>
      <dgm:spPr/>
      <dgm:t>
        <a:bodyPr/>
        <a:lstStyle/>
        <a:p>
          <a:r>
            <a:rPr lang="en-US" altLang="zh-TW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1177E8-F20A-40FF-8FB5-02AF24ADC52A}" type="parTrans" cxnId="{12AA0033-6D09-4494-A945-D462DB30E4AB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F1A7BC-0D43-4968-8507-63529FE12A1A}" type="sibTrans" cxnId="{12AA0033-6D09-4494-A945-D462DB30E4AB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F467D8-669A-43FC-BEA8-35B2052167A5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每週臉書通知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A7E2D7-5E94-406E-807A-F4E2230B89C3}" type="parTrans" cxnId="{3CE104F4-5736-4056-A9F1-6D7AF3AD262C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7E31C0-2450-4A3A-881F-DA73F8D368E0}" type="sibTrans" cxnId="{3CE104F4-5736-4056-A9F1-6D7AF3AD262C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5AF735-719B-417E-9EB5-CFBB95AF2693}">
      <dgm:prSet phldrT="[文字]" custT="1"/>
      <dgm:spPr/>
      <dgm:t>
        <a:bodyPr/>
        <a:lstStyle/>
        <a:p>
          <a:r>
            <a:rPr lang="en-US" altLang="zh-TW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AC9145-E6E1-4C95-8E3D-D70CDD81FFC0}" type="parTrans" cxnId="{3EA54D03-F076-4259-826B-4AB40AD163FA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67C565-56DC-4DC8-B3FE-112EC0BF5C81}" type="sibTrans" cxnId="{3EA54D03-F076-4259-826B-4AB40AD163FA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FEAE05-3D01-49C0-AF43-9A363F5917EC}">
      <dgm:prSet phldrT="[文字]" custT="1"/>
      <dgm:spPr/>
      <dgm:t>
        <a:bodyPr/>
        <a:lstStyle/>
        <a:p>
          <a:r>
            <a:rPr lang="en-US" altLang="zh-TW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CDA2ED-32C3-45D4-94E9-59746233B8DF}" type="parTrans" cxnId="{05ED5C41-E3BD-4E31-B8D9-4341C38547C9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FE4CBE-9243-4004-9F5E-10852632EF42}" type="sibTrans" cxnId="{05ED5C41-E3BD-4E31-B8D9-4341C38547C9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DBC957-148C-4822-A722-E62925714EFF}">
      <dgm:prSet custT="1"/>
      <dgm:spPr/>
      <dgm:t>
        <a:bodyPr/>
        <a:lstStyle/>
        <a:p>
          <a:r>
            <a:rPr lang="zh-TW" altLang="en-US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收作業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F575F6-B11F-4445-AA18-C772D94C33AA}" type="parTrans" cxnId="{11246CAE-8A61-44D6-968B-0B388B03FAE6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D7BC51-96DA-42ED-8332-4F4685C51DD7}" type="sibTrans" cxnId="{11246CAE-8A61-44D6-968B-0B388B03FAE6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F2A1C9-3352-4626-BFF1-F7C641C43B8D}">
      <dgm:prSet custT="1"/>
      <dgm:spPr/>
      <dgm:t>
        <a:bodyPr/>
        <a:lstStyle/>
        <a:p>
          <a:r>
            <a:rPr lang="zh-TW" altLang="en-US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出缺席統計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B12911-65AD-405F-B76D-3E0C5D797898}" type="parTrans" cxnId="{6689FEA2-A425-48F0-9198-BF879764C61F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F85BDD-DDF0-435E-B874-031BDC0F9131}" type="sibTrans" cxnId="{6689FEA2-A425-48F0-9198-BF879764C61F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BB572C-F30F-414B-964D-FD70FA92077F}">
      <dgm:prSet custT="1"/>
      <dgm:spPr/>
      <dgm:t>
        <a:bodyPr/>
        <a:lstStyle/>
        <a:p>
          <a:r>
            <a:rPr lang="en-US" altLang="zh-TW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124DAF-29CC-48F7-A294-E38B4E9F0E83}" type="parTrans" cxnId="{D92D597D-3A68-44B4-A7A6-3584CAA710DE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40ED65-CE36-41CD-9A31-8BD47917AF28}" type="sibTrans" cxnId="{D92D597D-3A68-44B4-A7A6-3584CAA710DE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15C41E-0DD7-48FB-8314-BC57BBEC3824}">
      <dgm:prSet custT="1"/>
      <dgm:spPr/>
      <dgm:t>
        <a:bodyPr/>
        <a:lstStyle/>
        <a:p>
          <a:r>
            <a:rPr lang="zh-TW" altLang="en-US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寫教學日誌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181C20-0C6C-4408-BD68-63F622AB6252}" type="parTrans" cxnId="{4B3671EC-B134-42B2-97CC-833E75AAF5C0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9519CE-B8FE-446A-A6D7-131BE21CCC61}" type="sibTrans" cxnId="{4B3671EC-B134-42B2-97CC-833E75AAF5C0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8AF9B3-B007-4F41-8457-54C5FBBC0D64}">
      <dgm:prSet custT="1"/>
      <dgm:spPr/>
      <dgm:t>
        <a:bodyPr/>
        <a:lstStyle/>
        <a:p>
          <a:r>
            <a:rPr lang="en-US" altLang="zh-TW" sz="32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730CE3-126C-46E1-9419-8AD3954356E5}" type="parTrans" cxnId="{5AF6E03A-D6E9-4882-81BC-43158F20D810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4956C9-4182-48C4-AC8A-59494AAD3AB3}" type="sibTrans" cxnId="{5AF6E03A-D6E9-4882-81BC-43158F20D810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40AA88-30ED-4EF9-8BED-4D697D50508F}">
      <dgm:prSet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課程協助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66BEBC-F41B-424E-87D5-07932E1BED2B}" type="parTrans" cxnId="{3314CE22-E288-4743-879A-CF9B8FD33E5D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D84FEE-1BE9-41E0-B4F9-C17813C29FEB}" type="sibTrans" cxnId="{3314CE22-E288-4743-879A-CF9B8FD33E5D}">
      <dgm:prSet/>
      <dgm:spPr/>
      <dgm:t>
        <a:bodyPr/>
        <a:lstStyle/>
        <a:p>
          <a:endParaRPr lang="zh-TW" altLang="en-US" sz="2800" b="1">
            <a:solidFill>
              <a:schemeClr val="tx2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849330-8615-49E6-BEBE-54FC24E301AD}" type="pres">
      <dgm:prSet presAssocID="{EFC28C99-425A-42BE-9230-B9BF4C76B70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F3F539BA-E507-40C0-AB02-1129317590A2}" type="pres">
      <dgm:prSet presAssocID="{0BFC504E-BC23-44FF-9DA6-9AF946F6C742}" presName="linNode" presStyleCnt="0"/>
      <dgm:spPr/>
      <dgm:t>
        <a:bodyPr/>
        <a:lstStyle/>
        <a:p>
          <a:endParaRPr lang="zh-TW" altLang="en-US"/>
        </a:p>
      </dgm:t>
    </dgm:pt>
    <dgm:pt modelId="{552A885C-1906-431E-97F1-76CE8B84CC79}" type="pres">
      <dgm:prSet presAssocID="{0BFC504E-BC23-44FF-9DA6-9AF946F6C742}" presName="parentShp" presStyleLbl="node1" presStyleIdx="0" presStyleCnt="6" custScaleX="436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FA3895-25E9-4DFC-BF0E-97B25FF754FE}" type="pres">
      <dgm:prSet presAssocID="{0BFC504E-BC23-44FF-9DA6-9AF946F6C742}" presName="childShp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9B0610-A0D7-4ABB-AF70-03BAC7C005A9}" type="pres">
      <dgm:prSet presAssocID="{830D2EBB-64EE-475A-87B9-9380EF904CCE}" presName="spacing" presStyleCnt="0"/>
      <dgm:spPr/>
      <dgm:t>
        <a:bodyPr/>
        <a:lstStyle/>
        <a:p>
          <a:endParaRPr lang="zh-TW" altLang="en-US"/>
        </a:p>
      </dgm:t>
    </dgm:pt>
    <dgm:pt modelId="{61E1CFA0-10AD-4477-A9F5-449969F3AA05}" type="pres">
      <dgm:prSet presAssocID="{2633DAD3-ADEF-48A4-A344-1CA9E6ED8CA4}" presName="linNode" presStyleCnt="0"/>
      <dgm:spPr/>
      <dgm:t>
        <a:bodyPr/>
        <a:lstStyle/>
        <a:p>
          <a:endParaRPr lang="zh-TW" altLang="en-US"/>
        </a:p>
      </dgm:t>
    </dgm:pt>
    <dgm:pt modelId="{54C8B539-F3E7-442C-91C4-56E663E056DB}" type="pres">
      <dgm:prSet presAssocID="{2633DAD3-ADEF-48A4-A344-1CA9E6ED8CA4}" presName="parentShp" presStyleLbl="node1" presStyleIdx="1" presStyleCnt="6" custScaleX="436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3E9C01-96CC-42C8-9E4E-C833E8D85769}" type="pres">
      <dgm:prSet presAssocID="{2633DAD3-ADEF-48A4-A344-1CA9E6ED8CA4}" presName="childShp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7B3F2F-6A22-41D3-8AA1-98A8EDDC8848}" type="pres">
      <dgm:prSet presAssocID="{29F1A7BC-0D43-4968-8507-63529FE12A1A}" presName="spacing" presStyleCnt="0"/>
      <dgm:spPr/>
      <dgm:t>
        <a:bodyPr/>
        <a:lstStyle/>
        <a:p>
          <a:endParaRPr lang="zh-TW" altLang="en-US"/>
        </a:p>
      </dgm:t>
    </dgm:pt>
    <dgm:pt modelId="{DA187F53-E37C-438B-B52A-0BE5068EDF41}" type="pres">
      <dgm:prSet presAssocID="{03FEAE05-3D01-49C0-AF43-9A363F5917EC}" presName="linNode" presStyleCnt="0"/>
      <dgm:spPr/>
      <dgm:t>
        <a:bodyPr/>
        <a:lstStyle/>
        <a:p>
          <a:endParaRPr lang="zh-TW" altLang="en-US"/>
        </a:p>
      </dgm:t>
    </dgm:pt>
    <dgm:pt modelId="{4CDAE86E-D340-4EDC-96AC-AFFB0910EF98}" type="pres">
      <dgm:prSet presAssocID="{03FEAE05-3D01-49C0-AF43-9A363F5917EC}" presName="parentShp" presStyleLbl="node1" presStyleIdx="2" presStyleCnt="6" custScaleX="436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4D9C57-F443-4A8A-BA59-A423F49638B8}" type="pres">
      <dgm:prSet presAssocID="{03FEAE05-3D01-49C0-AF43-9A363F5917EC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8588B2-9210-46CA-9462-063F60B1CDCE}" type="pres">
      <dgm:prSet presAssocID="{5EFE4CBE-9243-4004-9F5E-10852632EF42}" presName="spacing" presStyleCnt="0"/>
      <dgm:spPr/>
      <dgm:t>
        <a:bodyPr/>
        <a:lstStyle/>
        <a:p>
          <a:endParaRPr lang="zh-TW" altLang="en-US"/>
        </a:p>
      </dgm:t>
    </dgm:pt>
    <dgm:pt modelId="{975C0E64-02FD-4342-9E26-8B26F8519FE4}" type="pres">
      <dgm:prSet presAssocID="{825AF735-719B-417E-9EB5-CFBB95AF2693}" presName="linNode" presStyleCnt="0"/>
      <dgm:spPr/>
      <dgm:t>
        <a:bodyPr/>
        <a:lstStyle/>
        <a:p>
          <a:endParaRPr lang="zh-TW" altLang="en-US"/>
        </a:p>
      </dgm:t>
    </dgm:pt>
    <dgm:pt modelId="{421BABD2-E997-4056-B543-49D0C6FBCC7A}" type="pres">
      <dgm:prSet presAssocID="{825AF735-719B-417E-9EB5-CFBB95AF2693}" presName="parentShp" presStyleLbl="node1" presStyleIdx="3" presStyleCnt="6" custScaleX="436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D10920-A352-442B-A9DA-4C5A7205E951}" type="pres">
      <dgm:prSet presAssocID="{825AF735-719B-417E-9EB5-CFBB95AF2693}" presName="childShp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4CE16C-B35F-48F4-B93F-40445EAF6198}" type="pres">
      <dgm:prSet presAssocID="{1967C565-56DC-4DC8-B3FE-112EC0BF5C81}" presName="spacing" presStyleCnt="0"/>
      <dgm:spPr/>
      <dgm:t>
        <a:bodyPr/>
        <a:lstStyle/>
        <a:p>
          <a:endParaRPr lang="zh-TW" altLang="en-US"/>
        </a:p>
      </dgm:t>
    </dgm:pt>
    <dgm:pt modelId="{0B20DCC6-AD53-4AEA-AEC8-55077B009CBE}" type="pres">
      <dgm:prSet presAssocID="{83BB572C-F30F-414B-964D-FD70FA92077F}" presName="linNode" presStyleCnt="0"/>
      <dgm:spPr/>
      <dgm:t>
        <a:bodyPr/>
        <a:lstStyle/>
        <a:p>
          <a:endParaRPr lang="zh-TW" altLang="en-US"/>
        </a:p>
      </dgm:t>
    </dgm:pt>
    <dgm:pt modelId="{1D77910B-0A3A-44C9-8387-BF5367815EDC}" type="pres">
      <dgm:prSet presAssocID="{83BB572C-F30F-414B-964D-FD70FA92077F}" presName="parentShp" presStyleLbl="node1" presStyleIdx="4" presStyleCnt="6" custScaleX="435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0D6B7E-2D52-4092-AEA1-0691A1CC2CFB}" type="pres">
      <dgm:prSet presAssocID="{83BB572C-F30F-414B-964D-FD70FA92077F}" presName="childShp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4F1CAF-C510-4D12-852D-A8F4B24FC09D}" type="pres">
      <dgm:prSet presAssocID="{5540ED65-CE36-41CD-9A31-8BD47917AF28}" presName="spacing" presStyleCnt="0"/>
      <dgm:spPr/>
      <dgm:t>
        <a:bodyPr/>
        <a:lstStyle/>
        <a:p>
          <a:endParaRPr lang="zh-TW" altLang="en-US"/>
        </a:p>
      </dgm:t>
    </dgm:pt>
    <dgm:pt modelId="{F5834F70-4399-4243-B293-5DFF2C202E37}" type="pres">
      <dgm:prSet presAssocID="{E48AF9B3-B007-4F41-8457-54C5FBBC0D64}" presName="linNode" presStyleCnt="0"/>
      <dgm:spPr/>
      <dgm:t>
        <a:bodyPr/>
        <a:lstStyle/>
        <a:p>
          <a:endParaRPr lang="zh-TW" altLang="en-US"/>
        </a:p>
      </dgm:t>
    </dgm:pt>
    <dgm:pt modelId="{07ED5F38-CBD9-4D7D-87F9-39636AA43825}" type="pres">
      <dgm:prSet presAssocID="{E48AF9B3-B007-4F41-8457-54C5FBBC0D64}" presName="parentShp" presStyleLbl="node1" presStyleIdx="5" presStyleCnt="6" custScaleX="435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B1FD7D-9D7E-4595-9E7C-7865EF903F13}" type="pres">
      <dgm:prSet presAssocID="{E48AF9B3-B007-4F41-8457-54C5FBBC0D64}" presName="childShp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D04BFA9-96B9-4027-B5AC-2C7770D069C1}" type="presOf" srcId="{2633DAD3-ADEF-48A4-A344-1CA9E6ED8CA4}" destId="{54C8B539-F3E7-442C-91C4-56E663E056DB}" srcOrd="0" destOrd="0" presId="urn:microsoft.com/office/officeart/2005/8/layout/vList6"/>
    <dgm:cxn modelId="{FFC73515-F2E9-4597-A297-B5F7F1809781}" type="presOf" srcId="{DA368A29-FAA2-46D4-949C-CE67DDD6ABA8}" destId="{CFFA3895-25E9-4DFC-BF0E-97B25FF754FE}" srcOrd="0" destOrd="0" presId="urn:microsoft.com/office/officeart/2005/8/layout/vList6"/>
    <dgm:cxn modelId="{E90638B9-837B-4244-A356-CFE7267AE0E4}" type="presOf" srcId="{825AF735-719B-417E-9EB5-CFBB95AF2693}" destId="{421BABD2-E997-4056-B543-49D0C6FBCC7A}" srcOrd="0" destOrd="0" presId="urn:microsoft.com/office/officeart/2005/8/layout/vList6"/>
    <dgm:cxn modelId="{EEEC850F-CADE-467F-9D4F-CE41682EAF2A}" type="presOf" srcId="{1E40AA88-30ED-4EF9-8BED-4D697D50508F}" destId="{A4B1FD7D-9D7E-4595-9E7C-7865EF903F13}" srcOrd="0" destOrd="0" presId="urn:microsoft.com/office/officeart/2005/8/layout/vList6"/>
    <dgm:cxn modelId="{6689FEA2-A425-48F0-9198-BF879764C61F}" srcId="{825AF735-719B-417E-9EB5-CFBB95AF2693}" destId="{09F2A1C9-3352-4626-BFF1-F7C641C43B8D}" srcOrd="0" destOrd="0" parTransId="{D4B12911-65AD-405F-B76D-3E0C5D797898}" sibTransId="{E9F85BDD-DDF0-435E-B874-031BDC0F9131}"/>
    <dgm:cxn modelId="{DC30811B-8226-4841-95EC-67E68FCDB5D2}" srcId="{0BFC504E-BC23-44FF-9DA6-9AF946F6C742}" destId="{DA368A29-FAA2-46D4-949C-CE67DDD6ABA8}" srcOrd="0" destOrd="0" parTransId="{D073C01A-20BB-4BEC-8685-E93A01B84DD7}" sibTransId="{20654ADE-A3C2-436C-82BC-2E7A37C7B9EF}"/>
    <dgm:cxn modelId="{11246CAE-8A61-44D6-968B-0B388B03FAE6}" srcId="{03FEAE05-3D01-49C0-AF43-9A363F5917EC}" destId="{7FDBC957-148C-4822-A722-E62925714EFF}" srcOrd="0" destOrd="0" parTransId="{63F575F6-B11F-4445-AA18-C772D94C33AA}" sibTransId="{31D7BC51-96DA-42ED-8332-4F4685C51DD7}"/>
    <dgm:cxn modelId="{00ED3AE0-8E35-4438-B0D9-E5CA8891523E}" type="presOf" srcId="{7FDBC957-148C-4822-A722-E62925714EFF}" destId="{444D9C57-F443-4A8A-BA59-A423F49638B8}" srcOrd="0" destOrd="0" presId="urn:microsoft.com/office/officeart/2005/8/layout/vList6"/>
    <dgm:cxn modelId="{3EA54D03-F076-4259-826B-4AB40AD163FA}" srcId="{EFC28C99-425A-42BE-9230-B9BF4C76B706}" destId="{825AF735-719B-417E-9EB5-CFBB95AF2693}" srcOrd="3" destOrd="0" parTransId="{8FAC9145-E6E1-4C95-8E3D-D70CDD81FFC0}" sibTransId="{1967C565-56DC-4DC8-B3FE-112EC0BF5C81}"/>
    <dgm:cxn modelId="{4B3671EC-B134-42B2-97CC-833E75AAF5C0}" srcId="{83BB572C-F30F-414B-964D-FD70FA92077F}" destId="{D515C41E-0DD7-48FB-8314-BC57BBEC3824}" srcOrd="0" destOrd="0" parTransId="{33181C20-0C6C-4408-BD68-63F622AB6252}" sibTransId="{0E9519CE-B8FE-446A-A6D7-131BE21CCC61}"/>
    <dgm:cxn modelId="{B1928D53-F228-4FA6-9491-5FBB90200967}" type="presOf" srcId="{BAF467D8-669A-43FC-BEA8-35B2052167A5}" destId="{313E9C01-96CC-42C8-9E4E-C833E8D85769}" srcOrd="0" destOrd="0" presId="urn:microsoft.com/office/officeart/2005/8/layout/vList6"/>
    <dgm:cxn modelId="{3CE104F4-5736-4056-A9F1-6D7AF3AD262C}" srcId="{2633DAD3-ADEF-48A4-A344-1CA9E6ED8CA4}" destId="{BAF467D8-669A-43FC-BEA8-35B2052167A5}" srcOrd="0" destOrd="0" parTransId="{7EA7E2D7-5E94-406E-807A-F4E2230B89C3}" sibTransId="{FD7E31C0-2450-4A3A-881F-DA73F8D368E0}"/>
    <dgm:cxn modelId="{5AF6E03A-D6E9-4882-81BC-43158F20D810}" srcId="{EFC28C99-425A-42BE-9230-B9BF4C76B706}" destId="{E48AF9B3-B007-4F41-8457-54C5FBBC0D64}" srcOrd="5" destOrd="0" parTransId="{25730CE3-126C-46E1-9419-8AD3954356E5}" sibTransId="{314956C9-4182-48C4-AC8A-59494AAD3AB3}"/>
    <dgm:cxn modelId="{41DE2835-D636-4664-97BC-FB677FD0FE3B}" type="presOf" srcId="{09F2A1C9-3352-4626-BFF1-F7C641C43B8D}" destId="{6AD10920-A352-442B-A9DA-4C5A7205E951}" srcOrd="0" destOrd="0" presId="urn:microsoft.com/office/officeart/2005/8/layout/vList6"/>
    <dgm:cxn modelId="{3EBD31E0-5D20-4155-8163-1ACEF87C5FAA}" type="presOf" srcId="{03FEAE05-3D01-49C0-AF43-9A363F5917EC}" destId="{4CDAE86E-D340-4EDC-96AC-AFFB0910EF98}" srcOrd="0" destOrd="0" presId="urn:microsoft.com/office/officeart/2005/8/layout/vList6"/>
    <dgm:cxn modelId="{D2478FA4-33AA-4BDA-A9FA-3608BDDF4F27}" srcId="{EFC28C99-425A-42BE-9230-B9BF4C76B706}" destId="{0BFC504E-BC23-44FF-9DA6-9AF946F6C742}" srcOrd="0" destOrd="0" parTransId="{D7EF924F-B5E7-4FC2-B548-23D9B4502A96}" sibTransId="{830D2EBB-64EE-475A-87B9-9380EF904CCE}"/>
    <dgm:cxn modelId="{C108C3AB-FCFC-4733-B45F-E816C8AD7B1E}" type="presOf" srcId="{83BB572C-F30F-414B-964D-FD70FA92077F}" destId="{1D77910B-0A3A-44C9-8387-BF5367815EDC}" srcOrd="0" destOrd="0" presId="urn:microsoft.com/office/officeart/2005/8/layout/vList6"/>
    <dgm:cxn modelId="{12AA0033-6D09-4494-A945-D462DB30E4AB}" srcId="{EFC28C99-425A-42BE-9230-B9BF4C76B706}" destId="{2633DAD3-ADEF-48A4-A344-1CA9E6ED8CA4}" srcOrd="1" destOrd="0" parTransId="{DA1177E8-F20A-40FF-8FB5-02AF24ADC52A}" sibTransId="{29F1A7BC-0D43-4968-8507-63529FE12A1A}"/>
    <dgm:cxn modelId="{E6C87520-93C6-4991-ADD5-BCFC622D5863}" type="presOf" srcId="{0BFC504E-BC23-44FF-9DA6-9AF946F6C742}" destId="{552A885C-1906-431E-97F1-76CE8B84CC79}" srcOrd="0" destOrd="0" presId="urn:microsoft.com/office/officeart/2005/8/layout/vList6"/>
    <dgm:cxn modelId="{9751971E-9B1A-41E0-8DA5-45B11BC6019F}" type="presOf" srcId="{E48AF9B3-B007-4F41-8457-54C5FBBC0D64}" destId="{07ED5F38-CBD9-4D7D-87F9-39636AA43825}" srcOrd="0" destOrd="0" presId="urn:microsoft.com/office/officeart/2005/8/layout/vList6"/>
    <dgm:cxn modelId="{05ED5C41-E3BD-4E31-B8D9-4341C38547C9}" srcId="{EFC28C99-425A-42BE-9230-B9BF4C76B706}" destId="{03FEAE05-3D01-49C0-AF43-9A363F5917EC}" srcOrd="2" destOrd="0" parTransId="{71CDA2ED-32C3-45D4-94E9-59746233B8DF}" sibTransId="{5EFE4CBE-9243-4004-9F5E-10852632EF42}"/>
    <dgm:cxn modelId="{3314CE22-E288-4743-879A-CF9B8FD33E5D}" srcId="{E48AF9B3-B007-4F41-8457-54C5FBBC0D64}" destId="{1E40AA88-30ED-4EF9-8BED-4D697D50508F}" srcOrd="0" destOrd="0" parTransId="{8A66BEBC-F41B-424E-87D5-07932E1BED2B}" sibTransId="{07D84FEE-1BE9-41E0-B4F9-C17813C29FEB}"/>
    <dgm:cxn modelId="{D92D597D-3A68-44B4-A7A6-3584CAA710DE}" srcId="{EFC28C99-425A-42BE-9230-B9BF4C76B706}" destId="{83BB572C-F30F-414B-964D-FD70FA92077F}" srcOrd="4" destOrd="0" parTransId="{A2124DAF-29CC-48F7-A294-E38B4E9F0E83}" sibTransId="{5540ED65-CE36-41CD-9A31-8BD47917AF28}"/>
    <dgm:cxn modelId="{0DC2D7C9-6A8C-4857-953F-D6530B35B7EC}" type="presOf" srcId="{D515C41E-0DD7-48FB-8314-BC57BBEC3824}" destId="{CB0D6B7E-2D52-4092-AEA1-0691A1CC2CFB}" srcOrd="0" destOrd="0" presId="urn:microsoft.com/office/officeart/2005/8/layout/vList6"/>
    <dgm:cxn modelId="{526FDCD8-3B5D-454B-9902-ED94F35281C9}" type="presOf" srcId="{EFC28C99-425A-42BE-9230-B9BF4C76B706}" destId="{50849330-8615-49E6-BEBE-54FC24E301AD}" srcOrd="0" destOrd="0" presId="urn:microsoft.com/office/officeart/2005/8/layout/vList6"/>
    <dgm:cxn modelId="{7271AEE2-6521-4776-9079-AC61C6486128}" type="presParOf" srcId="{50849330-8615-49E6-BEBE-54FC24E301AD}" destId="{F3F539BA-E507-40C0-AB02-1129317590A2}" srcOrd="0" destOrd="0" presId="urn:microsoft.com/office/officeart/2005/8/layout/vList6"/>
    <dgm:cxn modelId="{480034D8-0279-4988-AB3F-E9B50D5C359A}" type="presParOf" srcId="{F3F539BA-E507-40C0-AB02-1129317590A2}" destId="{552A885C-1906-431E-97F1-76CE8B84CC79}" srcOrd="0" destOrd="0" presId="urn:microsoft.com/office/officeart/2005/8/layout/vList6"/>
    <dgm:cxn modelId="{617B6D3F-F4BF-4C11-BDA9-9A42C0349F56}" type="presParOf" srcId="{F3F539BA-E507-40C0-AB02-1129317590A2}" destId="{CFFA3895-25E9-4DFC-BF0E-97B25FF754FE}" srcOrd="1" destOrd="0" presId="urn:microsoft.com/office/officeart/2005/8/layout/vList6"/>
    <dgm:cxn modelId="{858B42FB-4DFC-4A24-8681-D9AA19C1B71A}" type="presParOf" srcId="{50849330-8615-49E6-BEBE-54FC24E301AD}" destId="{6B9B0610-A0D7-4ABB-AF70-03BAC7C005A9}" srcOrd="1" destOrd="0" presId="urn:microsoft.com/office/officeart/2005/8/layout/vList6"/>
    <dgm:cxn modelId="{978908F5-C2FB-433C-B765-EBD6B1B02B5D}" type="presParOf" srcId="{50849330-8615-49E6-BEBE-54FC24E301AD}" destId="{61E1CFA0-10AD-4477-A9F5-449969F3AA05}" srcOrd="2" destOrd="0" presId="urn:microsoft.com/office/officeart/2005/8/layout/vList6"/>
    <dgm:cxn modelId="{5B256C74-A4A6-42C7-A657-B7B314B108EC}" type="presParOf" srcId="{61E1CFA0-10AD-4477-A9F5-449969F3AA05}" destId="{54C8B539-F3E7-442C-91C4-56E663E056DB}" srcOrd="0" destOrd="0" presId="urn:microsoft.com/office/officeart/2005/8/layout/vList6"/>
    <dgm:cxn modelId="{88058973-FA95-4355-B3BD-413CF547425A}" type="presParOf" srcId="{61E1CFA0-10AD-4477-A9F5-449969F3AA05}" destId="{313E9C01-96CC-42C8-9E4E-C833E8D85769}" srcOrd="1" destOrd="0" presId="urn:microsoft.com/office/officeart/2005/8/layout/vList6"/>
    <dgm:cxn modelId="{9334653C-9F85-4E63-9E1B-39A8A486791B}" type="presParOf" srcId="{50849330-8615-49E6-BEBE-54FC24E301AD}" destId="{F57B3F2F-6A22-41D3-8AA1-98A8EDDC8848}" srcOrd="3" destOrd="0" presId="urn:microsoft.com/office/officeart/2005/8/layout/vList6"/>
    <dgm:cxn modelId="{681E5117-129C-4E45-8090-0ADAE73259B8}" type="presParOf" srcId="{50849330-8615-49E6-BEBE-54FC24E301AD}" destId="{DA187F53-E37C-438B-B52A-0BE5068EDF41}" srcOrd="4" destOrd="0" presId="urn:microsoft.com/office/officeart/2005/8/layout/vList6"/>
    <dgm:cxn modelId="{7125A527-4E1F-48D0-90F2-AC29718CDBE6}" type="presParOf" srcId="{DA187F53-E37C-438B-B52A-0BE5068EDF41}" destId="{4CDAE86E-D340-4EDC-96AC-AFFB0910EF98}" srcOrd="0" destOrd="0" presId="urn:microsoft.com/office/officeart/2005/8/layout/vList6"/>
    <dgm:cxn modelId="{77C9791C-6432-4D45-9B3B-4B87990110DE}" type="presParOf" srcId="{DA187F53-E37C-438B-B52A-0BE5068EDF41}" destId="{444D9C57-F443-4A8A-BA59-A423F49638B8}" srcOrd="1" destOrd="0" presId="urn:microsoft.com/office/officeart/2005/8/layout/vList6"/>
    <dgm:cxn modelId="{163B08CE-36B3-4ADA-B9E9-6C78B52493AF}" type="presParOf" srcId="{50849330-8615-49E6-BEBE-54FC24E301AD}" destId="{708588B2-9210-46CA-9462-063F60B1CDCE}" srcOrd="5" destOrd="0" presId="urn:microsoft.com/office/officeart/2005/8/layout/vList6"/>
    <dgm:cxn modelId="{BD42456A-3571-4757-AA55-4B0DB12127B2}" type="presParOf" srcId="{50849330-8615-49E6-BEBE-54FC24E301AD}" destId="{975C0E64-02FD-4342-9E26-8B26F8519FE4}" srcOrd="6" destOrd="0" presId="urn:microsoft.com/office/officeart/2005/8/layout/vList6"/>
    <dgm:cxn modelId="{6D989B1D-8EA8-4988-99A0-0A3D60B75E6B}" type="presParOf" srcId="{975C0E64-02FD-4342-9E26-8B26F8519FE4}" destId="{421BABD2-E997-4056-B543-49D0C6FBCC7A}" srcOrd="0" destOrd="0" presId="urn:microsoft.com/office/officeart/2005/8/layout/vList6"/>
    <dgm:cxn modelId="{2BC577D5-0869-4B77-AB3E-5575283205B1}" type="presParOf" srcId="{975C0E64-02FD-4342-9E26-8B26F8519FE4}" destId="{6AD10920-A352-442B-A9DA-4C5A7205E951}" srcOrd="1" destOrd="0" presId="urn:microsoft.com/office/officeart/2005/8/layout/vList6"/>
    <dgm:cxn modelId="{C8B67CE7-F8A7-473F-A063-F849E951182A}" type="presParOf" srcId="{50849330-8615-49E6-BEBE-54FC24E301AD}" destId="{A34CE16C-B35F-48F4-B93F-40445EAF6198}" srcOrd="7" destOrd="0" presId="urn:microsoft.com/office/officeart/2005/8/layout/vList6"/>
    <dgm:cxn modelId="{64A9B11A-E0E1-47AC-BFAD-A95DEC9A6551}" type="presParOf" srcId="{50849330-8615-49E6-BEBE-54FC24E301AD}" destId="{0B20DCC6-AD53-4AEA-AEC8-55077B009CBE}" srcOrd="8" destOrd="0" presId="urn:microsoft.com/office/officeart/2005/8/layout/vList6"/>
    <dgm:cxn modelId="{5B2F6C38-348D-4007-AADA-492700C124AA}" type="presParOf" srcId="{0B20DCC6-AD53-4AEA-AEC8-55077B009CBE}" destId="{1D77910B-0A3A-44C9-8387-BF5367815EDC}" srcOrd="0" destOrd="0" presId="urn:microsoft.com/office/officeart/2005/8/layout/vList6"/>
    <dgm:cxn modelId="{4E6ED751-6F5C-49AA-A779-54F5E6CDA5FE}" type="presParOf" srcId="{0B20DCC6-AD53-4AEA-AEC8-55077B009CBE}" destId="{CB0D6B7E-2D52-4092-AEA1-0691A1CC2CFB}" srcOrd="1" destOrd="0" presId="urn:microsoft.com/office/officeart/2005/8/layout/vList6"/>
    <dgm:cxn modelId="{0DC221F3-22A5-49F2-843E-899271E0FEDD}" type="presParOf" srcId="{50849330-8615-49E6-BEBE-54FC24E301AD}" destId="{754F1CAF-C510-4D12-852D-A8F4B24FC09D}" srcOrd="9" destOrd="0" presId="urn:microsoft.com/office/officeart/2005/8/layout/vList6"/>
    <dgm:cxn modelId="{03194186-F5A3-4F62-937F-C843BC4589D2}" type="presParOf" srcId="{50849330-8615-49E6-BEBE-54FC24E301AD}" destId="{F5834F70-4399-4243-B293-5DFF2C202E37}" srcOrd="10" destOrd="0" presId="urn:microsoft.com/office/officeart/2005/8/layout/vList6"/>
    <dgm:cxn modelId="{3CFF58A7-E0BA-49DF-A77C-52F923CD9889}" type="presParOf" srcId="{F5834F70-4399-4243-B293-5DFF2C202E37}" destId="{07ED5F38-CBD9-4D7D-87F9-39636AA43825}" srcOrd="0" destOrd="0" presId="urn:microsoft.com/office/officeart/2005/8/layout/vList6"/>
    <dgm:cxn modelId="{4B454DD2-C618-4484-9874-1E42BB728D30}" type="presParOf" srcId="{F5834F70-4399-4243-B293-5DFF2C202E37}" destId="{A4B1FD7D-9D7E-4595-9E7C-7865EF903F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A3895-25E9-4DFC-BF0E-97B25FF754FE}">
      <dsp:nvSpPr>
        <dsp:cNvPr id="0" name=""/>
        <dsp:cNvSpPr/>
      </dsp:nvSpPr>
      <dsp:spPr>
        <a:xfrm>
          <a:off x="2131432" y="462"/>
          <a:ext cx="4450094" cy="582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每週跟班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1432" y="73268"/>
        <a:ext cx="4231675" cy="436838"/>
      </dsp:txXfrm>
    </dsp:sp>
    <dsp:sp modelId="{552A885C-1906-431E-97F1-76CE8B84CC79}">
      <dsp:nvSpPr>
        <dsp:cNvPr id="0" name=""/>
        <dsp:cNvSpPr/>
      </dsp:nvSpPr>
      <dsp:spPr>
        <a:xfrm>
          <a:off x="835297" y="462"/>
          <a:ext cx="1296134" cy="5824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63730" y="28895"/>
        <a:ext cx="1239268" cy="525584"/>
      </dsp:txXfrm>
    </dsp:sp>
    <dsp:sp modelId="{313E9C01-96CC-42C8-9E4E-C833E8D85769}">
      <dsp:nvSpPr>
        <dsp:cNvPr id="0" name=""/>
        <dsp:cNvSpPr/>
      </dsp:nvSpPr>
      <dsp:spPr>
        <a:xfrm>
          <a:off x="2131432" y="641158"/>
          <a:ext cx="4450094" cy="582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每週臉書通知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1432" y="713964"/>
        <a:ext cx="4231675" cy="436838"/>
      </dsp:txXfrm>
    </dsp:sp>
    <dsp:sp modelId="{54C8B539-F3E7-442C-91C4-56E663E056DB}">
      <dsp:nvSpPr>
        <dsp:cNvPr id="0" name=""/>
        <dsp:cNvSpPr/>
      </dsp:nvSpPr>
      <dsp:spPr>
        <a:xfrm>
          <a:off x="835297" y="641158"/>
          <a:ext cx="1296134" cy="582450"/>
        </a:xfrm>
        <a:prstGeom prst="roundRect">
          <a:avLst/>
        </a:prstGeom>
        <a:solidFill>
          <a:schemeClr val="accent1">
            <a:shade val="80000"/>
            <a:hueOff val="80700"/>
            <a:satOff val="-3080"/>
            <a:lumOff val="570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63730" y="669591"/>
        <a:ext cx="1239268" cy="525584"/>
      </dsp:txXfrm>
    </dsp:sp>
    <dsp:sp modelId="{444D9C57-F443-4A8A-BA59-A423F49638B8}">
      <dsp:nvSpPr>
        <dsp:cNvPr id="0" name=""/>
        <dsp:cNvSpPr/>
      </dsp:nvSpPr>
      <dsp:spPr>
        <a:xfrm>
          <a:off x="2131432" y="1281854"/>
          <a:ext cx="4450094" cy="582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收作業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1432" y="1354660"/>
        <a:ext cx="4231675" cy="436838"/>
      </dsp:txXfrm>
    </dsp:sp>
    <dsp:sp modelId="{4CDAE86E-D340-4EDC-96AC-AFFB0910EF98}">
      <dsp:nvSpPr>
        <dsp:cNvPr id="0" name=""/>
        <dsp:cNvSpPr/>
      </dsp:nvSpPr>
      <dsp:spPr>
        <a:xfrm>
          <a:off x="835297" y="1281854"/>
          <a:ext cx="1296134" cy="582450"/>
        </a:xfrm>
        <a:prstGeom prst="roundRect">
          <a:avLst/>
        </a:prstGeom>
        <a:solidFill>
          <a:schemeClr val="accent1">
            <a:shade val="80000"/>
            <a:hueOff val="161401"/>
            <a:satOff val="-6159"/>
            <a:lumOff val="1140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63730" y="1310287"/>
        <a:ext cx="1239268" cy="525584"/>
      </dsp:txXfrm>
    </dsp:sp>
    <dsp:sp modelId="{6AD10920-A352-442B-A9DA-4C5A7205E951}">
      <dsp:nvSpPr>
        <dsp:cNvPr id="0" name=""/>
        <dsp:cNvSpPr/>
      </dsp:nvSpPr>
      <dsp:spPr>
        <a:xfrm>
          <a:off x="2131432" y="1922550"/>
          <a:ext cx="4450094" cy="582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出缺席統計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1432" y="1995356"/>
        <a:ext cx="4231675" cy="436838"/>
      </dsp:txXfrm>
    </dsp:sp>
    <dsp:sp modelId="{421BABD2-E997-4056-B543-49D0C6FBCC7A}">
      <dsp:nvSpPr>
        <dsp:cNvPr id="0" name=""/>
        <dsp:cNvSpPr/>
      </dsp:nvSpPr>
      <dsp:spPr>
        <a:xfrm>
          <a:off x="835297" y="1922550"/>
          <a:ext cx="1296134" cy="582450"/>
        </a:xfrm>
        <a:prstGeom prst="roundRect">
          <a:avLst/>
        </a:prstGeom>
        <a:solidFill>
          <a:schemeClr val="accent1">
            <a:shade val="80000"/>
            <a:hueOff val="242101"/>
            <a:satOff val="-9239"/>
            <a:lumOff val="1711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63730" y="1950983"/>
        <a:ext cx="1239268" cy="525584"/>
      </dsp:txXfrm>
    </dsp:sp>
    <dsp:sp modelId="{CB0D6B7E-2D52-4092-AEA1-0691A1CC2CFB}">
      <dsp:nvSpPr>
        <dsp:cNvPr id="0" name=""/>
        <dsp:cNvSpPr/>
      </dsp:nvSpPr>
      <dsp:spPr>
        <a:xfrm>
          <a:off x="2130067" y="2563245"/>
          <a:ext cx="4450094" cy="582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寫教學日誌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0067" y="2636051"/>
        <a:ext cx="4231675" cy="436838"/>
      </dsp:txXfrm>
    </dsp:sp>
    <dsp:sp modelId="{1D77910B-0A3A-44C9-8387-BF5367815EDC}">
      <dsp:nvSpPr>
        <dsp:cNvPr id="0" name=""/>
        <dsp:cNvSpPr/>
      </dsp:nvSpPr>
      <dsp:spPr>
        <a:xfrm>
          <a:off x="836662" y="2563245"/>
          <a:ext cx="1293405" cy="582450"/>
        </a:xfrm>
        <a:prstGeom prst="roundRect">
          <a:avLst/>
        </a:prstGeom>
        <a:solidFill>
          <a:schemeClr val="accent1">
            <a:shade val="80000"/>
            <a:hueOff val="322801"/>
            <a:satOff val="-12318"/>
            <a:lumOff val="228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65095" y="2591678"/>
        <a:ext cx="1236539" cy="525584"/>
      </dsp:txXfrm>
    </dsp:sp>
    <dsp:sp modelId="{A4B1FD7D-9D7E-4595-9E7C-7865EF903F13}">
      <dsp:nvSpPr>
        <dsp:cNvPr id="0" name=""/>
        <dsp:cNvSpPr/>
      </dsp:nvSpPr>
      <dsp:spPr>
        <a:xfrm>
          <a:off x="2130067" y="3203941"/>
          <a:ext cx="4450094" cy="5824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課程協助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0067" y="3276747"/>
        <a:ext cx="4231675" cy="436838"/>
      </dsp:txXfrm>
    </dsp:sp>
    <dsp:sp modelId="{07ED5F38-CBD9-4D7D-87F9-39636AA43825}">
      <dsp:nvSpPr>
        <dsp:cNvPr id="0" name=""/>
        <dsp:cNvSpPr/>
      </dsp:nvSpPr>
      <dsp:spPr>
        <a:xfrm>
          <a:off x="836662" y="3203941"/>
          <a:ext cx="1293405" cy="582450"/>
        </a:xfrm>
        <a:prstGeom prst="roundRect">
          <a:avLst/>
        </a:prstGeom>
        <a:solidFill>
          <a:schemeClr val="accent1">
            <a:shade val="80000"/>
            <a:hueOff val="403501"/>
            <a:satOff val="-15398"/>
            <a:lumOff val="2851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65095" y="3232374"/>
        <a:ext cx="1236539" cy="525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5865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2748000" y="747750"/>
            <a:ext cx="3647999" cy="3647999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7999" cy="3647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50" y="1790100"/>
            <a:ext cx="9144000" cy="15632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499" cy="81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199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128481" y="1509475"/>
            <a:ext cx="3493199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840728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902775" y="1538525"/>
            <a:ext cx="1914900" cy="338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15914" y="1538525"/>
            <a:ext cx="1914900" cy="3386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6929053" y="1538525"/>
            <a:ext cx="1914900" cy="338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0" y="0"/>
            <a:ext cx="91440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" name="Shape 92"/>
          <p:cNvSpPr/>
          <p:nvPr userDrawn="1"/>
        </p:nvSpPr>
        <p:spPr>
          <a:xfrm>
            <a:off x="0" y="857400"/>
            <a:ext cx="9144000" cy="4286100"/>
          </a:xfrm>
          <a:prstGeom prst="rect">
            <a:avLst/>
          </a:prstGeom>
          <a:solidFill>
            <a:schemeClr val="bg1">
              <a:alpha val="7333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1190100" y="4470400"/>
            <a:ext cx="6763800" cy="6731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190100" y="4470500"/>
            <a:ext cx="6763800" cy="67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36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50" y="1790100"/>
            <a:ext cx="9144000" cy="15632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499" cy="81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0" y="0"/>
            <a:ext cx="9144150" cy="5143499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5840728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2748000" y="747750"/>
            <a:ext cx="3647999" cy="3647999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7999" cy="3647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7.wdp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microsoft.com/office/2007/relationships/hdphoto" Target="../media/hdphoto10.wdp"/><Relationship Id="rId4" Type="http://schemas.openxmlformats.org/officeDocument/2006/relationships/image" Target="../media/image60.jpe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veeg36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image" Target="../media/image3.jp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7999" cy="3647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lnSpc>
                <a:spcPts val="44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我的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TA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時代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傅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馨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瑩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20904" y="123478"/>
            <a:ext cx="3096344" cy="8640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教學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創新先導計畫  種子傑出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TA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工作坊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2572050" y="0"/>
            <a:ext cx="3999899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ctrTitle" idx="4294967295"/>
          </p:nvPr>
        </p:nvSpPr>
        <p:spPr>
          <a:xfrm>
            <a:off x="2889299" y="1971944"/>
            <a:ext cx="3365399" cy="8739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可能遇到之狀況</a:t>
            </a:r>
            <a:endParaRPr lang="en" sz="32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4" name="Shape 144"/>
          <p:cNvGrpSpPr/>
          <p:nvPr/>
        </p:nvGrpSpPr>
        <p:grpSpPr>
          <a:xfrm>
            <a:off x="4212252" y="836317"/>
            <a:ext cx="702681" cy="1114048"/>
            <a:chOff x="6718575" y="2318625"/>
            <a:chExt cx="256950" cy="407375"/>
          </a:xfrm>
        </p:grpSpPr>
        <p:sp>
          <p:nvSpPr>
            <p:cNvPr id="145" name="Shape 14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2"/>
          <p:cNvSpPr txBox="1">
            <a:spLocks/>
          </p:cNvSpPr>
          <p:nvPr/>
        </p:nvSpPr>
        <p:spPr>
          <a:xfrm>
            <a:off x="2889299" y="3579862"/>
            <a:ext cx="3365399" cy="8739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514350" indent="-514350" algn="just">
              <a:buFont typeface="+mj-lt"/>
              <a:buAutoNum type="arabicPeriod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不懂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老師交代之任務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覺得工作任務過度繁重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無法勝任被指派之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任務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無法與其他助教做配合</a:t>
            </a:r>
            <a:endParaRPr lang="en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0100" y="195486"/>
            <a:ext cx="6763800" cy="503099"/>
          </a:xfrm>
        </p:spPr>
        <p:txBody>
          <a:bodyPr/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課程規劃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0" y="1131417"/>
            <a:ext cx="9144000" cy="523220"/>
          </a:xfrm>
          <a:prstGeom prst="rect">
            <a:avLst/>
          </a:prstGeom>
          <a:solidFill>
            <a:schemeClr val="accent3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演講籌備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6223" r="40922" b="12666"/>
          <a:stretch/>
        </p:blipFill>
        <p:spPr bwMode="auto">
          <a:xfrm>
            <a:off x="-24212" y="1749678"/>
            <a:ext cx="3668279" cy="311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49678"/>
            <a:ext cx="4164720" cy="3123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26365" r="42398" b="12223"/>
          <a:stretch/>
        </p:blipFill>
        <p:spPr bwMode="auto">
          <a:xfrm>
            <a:off x="23292" y="1940498"/>
            <a:ext cx="3423501" cy="309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6"/>
          <a:stretch/>
        </p:blipFill>
        <p:spPr>
          <a:xfrm>
            <a:off x="4572000" y="1864487"/>
            <a:ext cx="2832844" cy="311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文字方塊 46"/>
          <p:cNvSpPr txBox="1"/>
          <p:nvPr/>
        </p:nvSpPr>
        <p:spPr>
          <a:xfrm>
            <a:off x="124735" y="2211710"/>
            <a:ext cx="5316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領據</a:t>
            </a:r>
            <a:endParaRPr lang="en-US" altLang="zh-TW" sz="40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報帳</a:t>
            </a:r>
            <a: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車馬費</a:t>
            </a:r>
            <a: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演講費</a:t>
            </a:r>
            <a:r>
              <a:rPr lang="en-US" altLang="zh-TW" sz="40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茶水</a:t>
            </a:r>
            <a:endParaRPr lang="en-US" altLang="zh-TW" sz="40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感謝狀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22" y="1864487"/>
            <a:ext cx="2429783" cy="3239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77432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文字方塊 49"/>
          <p:cNvSpPr txBox="1"/>
          <p:nvPr/>
        </p:nvSpPr>
        <p:spPr>
          <a:xfrm>
            <a:off x="5148064" y="2895949"/>
            <a:ext cx="297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提問暗樁</a:t>
            </a:r>
            <a:endParaRPr lang="zh-TW" altLang="en-US" sz="4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1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/>
      <p:bldP spid="47" grpId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0100" y="195486"/>
            <a:ext cx="6763800" cy="503099"/>
          </a:xfrm>
        </p:spPr>
        <p:txBody>
          <a:bodyPr/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課程規劃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0" y="1131590"/>
            <a:ext cx="9180512" cy="584775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討論課籌備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五邊形 12"/>
          <p:cNvSpPr/>
          <p:nvPr/>
        </p:nvSpPr>
        <p:spPr>
          <a:xfrm>
            <a:off x="4475584" y="2025402"/>
            <a:ext cx="2759546" cy="690364"/>
          </a:xfrm>
          <a:prstGeom prst="homePlate">
            <a:avLst/>
          </a:prstGeom>
          <a:solidFill>
            <a:srgbClr val="F44E8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第五周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" y="1847478"/>
            <a:ext cx="4316338" cy="3219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五邊形 14"/>
          <p:cNvSpPr/>
          <p:nvPr/>
        </p:nvSpPr>
        <p:spPr>
          <a:xfrm>
            <a:off x="4476750" y="3033514"/>
            <a:ext cx="3263602" cy="690364"/>
          </a:xfrm>
          <a:prstGeom prst="homePlate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採學習單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>
            <a:off x="4499992" y="3969618"/>
            <a:ext cx="3528392" cy="690364"/>
          </a:xfrm>
          <a:prstGeom prst="homePlate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ＴＡ需引導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五邊形 16"/>
          <p:cNvSpPr/>
          <p:nvPr/>
        </p:nvSpPr>
        <p:spPr>
          <a:xfrm>
            <a:off x="4455123" y="2068624"/>
            <a:ext cx="2759546" cy="690364"/>
          </a:xfrm>
          <a:prstGeom prst="homePlat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第十二周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五邊形 17"/>
          <p:cNvSpPr/>
          <p:nvPr/>
        </p:nvSpPr>
        <p:spPr>
          <a:xfrm>
            <a:off x="4456289" y="3076736"/>
            <a:ext cx="3263602" cy="690364"/>
          </a:xfrm>
          <a:prstGeom prst="homePlate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採畫海報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五邊形 18"/>
          <p:cNvSpPr/>
          <p:nvPr/>
        </p:nvSpPr>
        <p:spPr>
          <a:xfrm>
            <a:off x="4479531" y="3983124"/>
            <a:ext cx="3528392" cy="690364"/>
          </a:xfrm>
          <a:prstGeom prst="homePlate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ＴＡ需引導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" y="1930896"/>
            <a:ext cx="3976058" cy="298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20"/>
          <p:cNvSpPr txBox="1"/>
          <p:nvPr/>
        </p:nvSpPr>
        <p:spPr>
          <a:xfrm>
            <a:off x="-36512" y="1131589"/>
            <a:ext cx="9180512" cy="584775"/>
          </a:xfrm>
          <a:prstGeom prst="rect">
            <a:avLst/>
          </a:prstGeom>
          <a:solidFill>
            <a:srgbClr val="F44E89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校外參訪－總統府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06" y="2204193"/>
            <a:ext cx="3525416" cy="264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5" y="1748849"/>
            <a:ext cx="4157464" cy="311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5" y="1930896"/>
            <a:ext cx="3868579" cy="290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文字方塊 24"/>
          <p:cNvSpPr txBox="1"/>
          <p:nvPr/>
        </p:nvSpPr>
        <p:spPr>
          <a:xfrm>
            <a:off x="5494090" y="2646179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</a:t>
            </a:r>
            <a:endParaRPr lang="en-US" altLang="zh-TW" sz="4000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題目分配</a:t>
            </a:r>
            <a:endParaRPr lang="zh-TW" altLang="en-US" sz="4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 t="10666" r="16805" b="10898"/>
          <a:stretch/>
        </p:blipFill>
        <p:spPr bwMode="auto">
          <a:xfrm>
            <a:off x="329644" y="1957908"/>
            <a:ext cx="3780681" cy="276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5464301" y="310344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網路論壇</a:t>
            </a:r>
            <a:endParaRPr lang="zh-TW" altLang="en-US" sz="4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4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5" grpId="0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0100" y="195486"/>
            <a:ext cx="6763800" cy="503099"/>
          </a:xfrm>
        </p:spPr>
        <p:txBody>
          <a:bodyPr/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與同學之互動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8" name="資料庫圖表 27"/>
          <p:cNvGraphicFramePr/>
          <p:nvPr>
            <p:extLst>
              <p:ext uri="{D42A27DB-BD31-4B8C-83A1-F6EECF244321}">
                <p14:modId xmlns:p14="http://schemas.microsoft.com/office/powerpoint/2010/main" val="2450834311"/>
              </p:ext>
            </p:extLst>
          </p:nvPr>
        </p:nvGraphicFramePr>
        <p:xfrm>
          <a:off x="-131248" y="1207692"/>
          <a:ext cx="7416824" cy="3786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26667" r="48794" b="44222"/>
          <a:stretch/>
        </p:blipFill>
        <p:spPr bwMode="auto">
          <a:xfrm>
            <a:off x="5214183" y="915566"/>
            <a:ext cx="3945260" cy="23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58889" r="58611" b="9333"/>
          <a:stretch/>
        </p:blipFill>
        <p:spPr bwMode="auto">
          <a:xfrm>
            <a:off x="6440116" y="2211710"/>
            <a:ext cx="2437184" cy="272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2000" r="26901" b="17334"/>
          <a:stretch/>
        </p:blipFill>
        <p:spPr bwMode="auto">
          <a:xfrm>
            <a:off x="5214183" y="1127721"/>
            <a:ext cx="3380974" cy="316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3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0100" y="195486"/>
            <a:ext cx="6763800" cy="503099"/>
          </a:xfrm>
        </p:spPr>
        <p:txBody>
          <a:bodyPr/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與同學之互動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6" y="1659967"/>
            <a:ext cx="4360007" cy="327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02" y="993616"/>
            <a:ext cx="5385000" cy="40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826339" y="2756361"/>
            <a:ext cx="1928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討論題目說明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040230" y="3012991"/>
            <a:ext cx="1928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協助同學翻轉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42" y="921826"/>
            <a:ext cx="5480720" cy="411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888387" y="2756361"/>
            <a:ext cx="1928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與同學一同上課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5" y="1668528"/>
            <a:ext cx="4485117" cy="3363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文字方塊 13"/>
          <p:cNvSpPr txBox="1"/>
          <p:nvPr/>
        </p:nvSpPr>
        <p:spPr>
          <a:xfrm>
            <a:off x="6040230" y="2811838"/>
            <a:ext cx="1928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協助同學期末報告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789" y="927802"/>
            <a:ext cx="3001627" cy="400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1419982" y="2489190"/>
            <a:ext cx="1928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親自幫同學挑禮物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70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2" grpId="0"/>
      <p:bldP spid="12" grpId="1"/>
      <p:bldP spid="14" grpId="0"/>
      <p:bldP spid="14" grpId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23478"/>
            <a:ext cx="1763688" cy="503099"/>
          </a:xfrm>
        </p:spPr>
        <p:txBody>
          <a:bodyPr/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同學評論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2" descr="https://scontent-tpe1-1.xx.fbcdn.net/v/t1.0-9/13439202_1353471304666928_5002089535717331948_n.jpg?oh=ff63af67164a87d6685af96aa1446c38&amp;oe=585D2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324" y="0"/>
            <a:ext cx="3941676" cy="5255569"/>
          </a:xfrm>
          <a:prstGeom prst="rect">
            <a:avLst/>
          </a:prstGeom>
          <a:noFill/>
        </p:spPr>
      </p:pic>
      <p:pic>
        <p:nvPicPr>
          <p:cNvPr id="18" name="Picture 4" descr="https://scontent-tpe1-1.xx.fbcdn.net/v/t1.0-9/13528705_1353471354666923_2201549264646915880_n.jpg?oh=253ecf19a6c674129075990cc515f044&amp;oe=583BC80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12001"/>
            <a:ext cx="3473624" cy="4631499"/>
          </a:xfrm>
          <a:prstGeom prst="rect">
            <a:avLst/>
          </a:prstGeom>
          <a:noFill/>
        </p:spPr>
      </p:pic>
      <p:graphicFrame>
        <p:nvGraphicFramePr>
          <p:cNvPr id="19" name="圖表 18"/>
          <p:cNvGraphicFramePr/>
          <p:nvPr/>
        </p:nvGraphicFramePr>
        <p:xfrm>
          <a:off x="4383038" y="2370212"/>
          <a:ext cx="4607912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圖表 19"/>
          <p:cNvGraphicFramePr/>
          <p:nvPr/>
        </p:nvGraphicFramePr>
        <p:xfrm>
          <a:off x="0" y="1203598"/>
          <a:ext cx="4372272" cy="255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等腰三角形 20"/>
          <p:cNvSpPr/>
          <p:nvPr/>
        </p:nvSpPr>
        <p:spPr>
          <a:xfrm rot="7805869">
            <a:off x="4120346" y="5731648"/>
            <a:ext cx="713742" cy="576601"/>
          </a:xfrm>
          <a:prstGeom prst="triangle">
            <a:avLst/>
          </a:prstGeom>
          <a:solidFill>
            <a:srgbClr val="FFC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7" cstate="print">
            <a:lum bright="-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9902"/>
            <a:ext cx="1220666" cy="94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9" cstate="print">
            <a:lum bright="-1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5483">
            <a:off x="2635134" y="52867"/>
            <a:ext cx="734377" cy="8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-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43558"/>
            <a:ext cx="1220666" cy="94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8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207650" y="123478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結語</a:t>
            </a:r>
            <a:endParaRPr lang="en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3265050" y="1665625"/>
            <a:ext cx="2613899" cy="2613899"/>
          </a:xfrm>
          <a:prstGeom prst="donut">
            <a:avLst>
              <a:gd name="adj" fmla="val 8161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400" b="1" dirty="0" smtClean="0">
                <a:solidFill>
                  <a:srgbClr val="00B2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細心</a:t>
            </a:r>
            <a:r>
              <a:rPr lang="zh-TW" altLang="en-US" sz="2400" b="1" dirty="0">
                <a:solidFill>
                  <a:srgbClr val="00B2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程度</a:t>
            </a:r>
          </a:p>
        </p:txBody>
      </p:sp>
      <p:sp>
        <p:nvSpPr>
          <p:cNvPr id="185" name="Shape 185"/>
          <p:cNvSpPr/>
          <p:nvPr/>
        </p:nvSpPr>
        <p:spPr>
          <a:xfrm>
            <a:off x="5322450" y="1665625"/>
            <a:ext cx="2613899" cy="2613899"/>
          </a:xfrm>
          <a:prstGeom prst="donut">
            <a:avLst>
              <a:gd name="adj" fmla="val 8161"/>
            </a:avLst>
          </a:prstGeom>
          <a:solidFill>
            <a:srgbClr val="00B2FF">
              <a:alpha val="530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B2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溝通能力</a:t>
            </a:r>
            <a:endParaRPr lang="zh-TW" altLang="en-US" sz="2400" b="1" dirty="0">
              <a:solidFill>
                <a:srgbClr val="00B2FF"/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207650" y="1665625"/>
            <a:ext cx="2613899" cy="2613899"/>
          </a:xfrm>
          <a:prstGeom prst="donut">
            <a:avLst>
              <a:gd name="adj" fmla="val 8161"/>
            </a:avLst>
          </a:prstGeom>
          <a:solidFill>
            <a:srgbClr val="00B2FF">
              <a:alpha val="530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400" b="1" dirty="0">
                <a:solidFill>
                  <a:srgbClr val="00B2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時間管理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結語</a:t>
            </a:r>
            <a:endParaRPr lang="en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83" name="Shape 283"/>
          <p:cNvGraphicFramePr/>
          <p:nvPr>
            <p:extLst>
              <p:ext uri="{D42A27DB-BD31-4B8C-83A1-F6EECF244321}">
                <p14:modId xmlns:p14="http://schemas.microsoft.com/office/powerpoint/2010/main" val="811894208"/>
              </p:ext>
            </p:extLst>
          </p:nvPr>
        </p:nvGraphicFramePr>
        <p:xfrm>
          <a:off x="0" y="867181"/>
          <a:ext cx="9144000" cy="4283900"/>
        </p:xfrm>
        <a:graphic>
          <a:graphicData uri="http://schemas.openxmlformats.org/drawingml/2006/table">
            <a:tbl>
              <a:tblPr>
                <a:noFill/>
                <a:tableStyleId>{5C1E2C15-DB6A-4C8C-A9AF-5CC7051C873A}</a:tableStyleId>
              </a:tblPr>
              <a:tblGrid>
                <a:gridCol w="6858000"/>
                <a:gridCol w="2286000"/>
              </a:tblGrid>
              <a:tr h="42839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800" dirty="0">
                        <a:solidFill>
                          <a:srgbClr val="FFFFFF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538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lang="en" sz="1800" dirty="0">
                        <a:solidFill>
                          <a:srgbClr val="FFFFFF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538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23528" y="1693386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希望你</a:t>
            </a:r>
            <a:r>
              <a:rPr lang="en-US" altLang="zh-TW" sz="4400" b="1" dirty="0" smtClean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/</a:t>
            </a:r>
            <a:r>
              <a:rPr lang="zh-TW" altLang="en-US" sz="4400" b="1" dirty="0" smtClean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妳聽完之後</a:t>
            </a:r>
            <a:endParaRPr lang="en-US" altLang="zh-TW" sz="4400" b="1" dirty="0" smtClean="0">
              <a:solidFill>
                <a:schemeClr val="bg1"/>
              </a:solidFill>
              <a:latin typeface="Hand Me Down S (BRK)" pitchFamily="2" charset="-120"/>
              <a:ea typeface="Hand Me Down S (BRK)" pitchFamily="2" charset="-120"/>
            </a:endParaRPr>
          </a:p>
          <a:p>
            <a:r>
              <a:rPr lang="zh-TW" altLang="en-US" sz="4400" b="1" dirty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也能創造屬於自己</a:t>
            </a:r>
            <a:r>
              <a:rPr lang="zh-TW" altLang="en-US" sz="4400" b="1" dirty="0" smtClean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的「</a:t>
            </a:r>
            <a:r>
              <a:rPr lang="en-US" altLang="zh-TW" sz="4400" b="1" dirty="0" smtClean="0">
                <a:solidFill>
                  <a:srgbClr val="FF0000"/>
                </a:solidFill>
                <a:latin typeface="Hand Me Down S (BRK)" pitchFamily="2" charset="-120"/>
                <a:ea typeface="Hand Me Down S (BRK)" pitchFamily="2" charset="-120"/>
              </a:rPr>
              <a:t>TA</a:t>
            </a:r>
            <a:r>
              <a:rPr lang="zh-TW" altLang="en-US" sz="4400" b="1" dirty="0" smtClean="0">
                <a:solidFill>
                  <a:srgbClr val="FF0000"/>
                </a:solidFill>
                <a:latin typeface="Hand Me Down S (BRK)" pitchFamily="2" charset="-120"/>
                <a:ea typeface="Hand Me Down S (BRK)" pitchFamily="2" charset="-120"/>
              </a:rPr>
              <a:t>時代</a:t>
            </a:r>
            <a:r>
              <a:rPr lang="zh-TW" altLang="en-US" sz="4400" b="1" dirty="0" smtClean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」</a:t>
            </a:r>
            <a:r>
              <a:rPr lang="en-US" altLang="zh-TW" sz="4400" b="1" dirty="0" smtClean="0">
                <a:solidFill>
                  <a:schemeClr val="bg1"/>
                </a:solidFill>
                <a:latin typeface="Hand Me Down S (BRK)" pitchFamily="2" charset="-120"/>
                <a:ea typeface="Hand Me Down S (BRK)" pitchFamily="2" charset="-120"/>
              </a:rPr>
              <a:t>Never Give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ctrTitle" idx="4294967295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>
                <a:solidFill>
                  <a:srgbClr val="00B2FF"/>
                </a:solidFill>
              </a:rPr>
              <a:t>Thanks!</a:t>
            </a:r>
          </a:p>
        </p:txBody>
      </p:sp>
      <p:sp>
        <p:nvSpPr>
          <p:cNvPr id="425" name="Shape 425"/>
          <p:cNvSpPr txBox="1">
            <a:spLocks noGrp="1"/>
          </p:cNvSpPr>
          <p:nvPr>
            <p:ph type="subTitle" idx="1"/>
          </p:nvPr>
        </p:nvSpPr>
        <p:spPr>
          <a:xfrm>
            <a:off x="876825" y="2688925"/>
            <a:ext cx="4334100" cy="24446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Any questions</a:t>
            </a:r>
            <a:r>
              <a:rPr lang="en" sz="44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?</a:t>
            </a:r>
          </a:p>
          <a:p>
            <a:pPr lvl="0" rtl="0">
              <a:spcBef>
                <a:spcPts val="0"/>
              </a:spcBef>
              <a:buNone/>
            </a:pPr>
            <a:endParaRPr dirty="0" smtClean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You can find me at: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  <a:hlinkClick r:id="rId4"/>
              </a:rPr>
              <a:t>veeg36@gmail.com</a:t>
            </a:r>
            <a:endParaRPr lang="en" sz="1600" b="1" dirty="0" smtClean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</a:t>
            </a:r>
            <a:r>
              <a:rPr lang="en" sz="16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 facebook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「傅馨瑩」</a:t>
            </a:r>
            <a:endParaRPr lang="en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5093087" y="1571081"/>
            <a:ext cx="2202600" cy="517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619"/>
                </a:moveTo>
                <a:lnTo>
                  <a:pt x="111205" y="0"/>
                </a:lnTo>
                <a:lnTo>
                  <a:pt x="93550" y="0"/>
                </a:lnTo>
                <a:lnTo>
                  <a:pt x="0" y="761"/>
                </a:lnTo>
                <a:lnTo>
                  <a:pt x="0" y="120000"/>
                </a:lnTo>
                <a:lnTo>
                  <a:pt x="104495" y="118985"/>
                </a:lnTo>
                <a:lnTo>
                  <a:pt x="111205" y="118985"/>
                </a:lnTo>
                <a:lnTo>
                  <a:pt x="120000" y="59619"/>
                </a:lnTo>
                <a:close/>
              </a:path>
            </a:pathLst>
          </a:custGeom>
          <a:solidFill>
            <a:srgbClr val="1155CC">
              <a:alpha val="4269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939962" y="1249500"/>
            <a:ext cx="2477999" cy="439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525" y="0"/>
                </a:moveTo>
                <a:lnTo>
                  <a:pt x="28525" y="0"/>
                </a:lnTo>
                <a:lnTo>
                  <a:pt x="9548" y="0"/>
                </a:lnTo>
                <a:lnTo>
                  <a:pt x="0" y="60000"/>
                </a:lnTo>
                <a:lnTo>
                  <a:pt x="9548" y="120000"/>
                </a:lnTo>
                <a:lnTo>
                  <a:pt x="14597" y="120000"/>
                </a:lnTo>
                <a:lnTo>
                  <a:pt x="28525" y="120000"/>
                </a:lnTo>
                <a:lnTo>
                  <a:pt x="120000" y="120000"/>
                </a:lnTo>
                <a:lnTo>
                  <a:pt x="120000" y="0"/>
                </a:lnTo>
                <a:lnTo>
                  <a:pt x="28525" y="0"/>
                </a:lnTo>
                <a:close/>
              </a:path>
            </a:pathLst>
          </a:custGeom>
          <a:solidFill>
            <a:srgbClr val="00B2FF">
              <a:alpha val="5308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1721200" y="2087883"/>
            <a:ext cx="2102099" cy="56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925" y="0"/>
                </a:moveTo>
                <a:lnTo>
                  <a:pt x="31925" y="0"/>
                </a:lnTo>
                <a:lnTo>
                  <a:pt x="10666" y="0"/>
                </a:lnTo>
                <a:lnTo>
                  <a:pt x="0" y="60000"/>
                </a:lnTo>
                <a:lnTo>
                  <a:pt x="10666" y="120000"/>
                </a:lnTo>
                <a:lnTo>
                  <a:pt x="14222" y="120000"/>
                </a:lnTo>
                <a:lnTo>
                  <a:pt x="31925" y="120000"/>
                </a:lnTo>
                <a:lnTo>
                  <a:pt x="120000" y="120000"/>
                </a:lnTo>
                <a:lnTo>
                  <a:pt x="120000" y="0"/>
                </a:lnTo>
                <a:lnTo>
                  <a:pt x="31925" y="0"/>
                </a:lnTo>
                <a:close/>
              </a:path>
            </a:pathLst>
          </a:custGeom>
          <a:solidFill>
            <a:srgbClr val="3C78D8">
              <a:alpha val="4808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700" y="4443330"/>
            <a:ext cx="2962128" cy="24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1994791" y="1284780"/>
            <a:ext cx="1582200" cy="36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000" b="1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自我介紹</a:t>
            </a:r>
            <a:endParaRPr lang="en" sz="20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4854400" y="2642040"/>
            <a:ext cx="1910399" cy="53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649" y="222"/>
                </a:moveTo>
                <a:lnTo>
                  <a:pt x="99681" y="222"/>
                </a:lnTo>
                <a:lnTo>
                  <a:pt x="99681" y="0"/>
                </a:lnTo>
                <a:lnTo>
                  <a:pt x="0" y="0"/>
                </a:lnTo>
                <a:lnTo>
                  <a:pt x="0" y="120000"/>
                </a:lnTo>
                <a:lnTo>
                  <a:pt x="82868" y="120000"/>
                </a:lnTo>
                <a:lnTo>
                  <a:pt x="99681" y="120000"/>
                </a:lnTo>
                <a:lnTo>
                  <a:pt x="107649" y="120000"/>
                </a:lnTo>
                <a:lnTo>
                  <a:pt x="120000" y="60000"/>
                </a:lnTo>
                <a:lnTo>
                  <a:pt x="107649" y="222"/>
                </a:lnTo>
                <a:close/>
              </a:path>
            </a:pathLst>
          </a:custGeom>
          <a:solidFill>
            <a:srgbClr val="00B2FF">
              <a:alpha val="5308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3375760" y="1581057"/>
            <a:ext cx="2021099" cy="60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7" y="24285"/>
                </a:moveTo>
                <a:cubicBezTo>
                  <a:pt x="42558" y="24285"/>
                  <a:pt x="26609" y="15142"/>
                  <a:pt x="14754" y="0"/>
                </a:cubicBezTo>
                <a:cubicBezTo>
                  <a:pt x="7249" y="27428"/>
                  <a:pt x="1961" y="61714"/>
                  <a:pt x="0" y="99714"/>
                </a:cubicBezTo>
                <a:cubicBezTo>
                  <a:pt x="17910" y="112571"/>
                  <a:pt x="38294" y="120000"/>
                  <a:pt x="59872" y="120000"/>
                </a:cubicBezTo>
                <a:cubicBezTo>
                  <a:pt x="81620" y="120000"/>
                  <a:pt x="102089" y="112857"/>
                  <a:pt x="120000" y="100000"/>
                </a:cubicBezTo>
                <a:cubicBezTo>
                  <a:pt x="118038" y="62000"/>
                  <a:pt x="112750" y="27428"/>
                  <a:pt x="105159" y="0"/>
                </a:cubicBezTo>
                <a:cubicBezTo>
                  <a:pt x="93390" y="15142"/>
                  <a:pt x="77441" y="24285"/>
                  <a:pt x="59957" y="24285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3357228" y="2081884"/>
            <a:ext cx="2063399" cy="610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74" y="20047"/>
                </a:moveTo>
                <a:cubicBezTo>
                  <a:pt x="38580" y="20047"/>
                  <a:pt x="18538" y="12705"/>
                  <a:pt x="918" y="0"/>
                </a:cubicBezTo>
                <a:cubicBezTo>
                  <a:pt x="334" y="11011"/>
                  <a:pt x="0" y="22305"/>
                  <a:pt x="0" y="33600"/>
                </a:cubicBezTo>
                <a:cubicBezTo>
                  <a:pt x="0" y="60423"/>
                  <a:pt x="1670" y="85835"/>
                  <a:pt x="4592" y="109270"/>
                </a:cubicBezTo>
                <a:cubicBezTo>
                  <a:pt x="22129" y="116329"/>
                  <a:pt x="40751" y="120000"/>
                  <a:pt x="59958" y="120000"/>
                </a:cubicBezTo>
                <a:cubicBezTo>
                  <a:pt x="79248" y="120000"/>
                  <a:pt x="97870" y="116329"/>
                  <a:pt x="115407" y="109270"/>
                </a:cubicBezTo>
                <a:cubicBezTo>
                  <a:pt x="118329" y="85835"/>
                  <a:pt x="120000" y="60423"/>
                  <a:pt x="120000" y="33600"/>
                </a:cubicBezTo>
                <a:cubicBezTo>
                  <a:pt x="120000" y="22305"/>
                  <a:pt x="119665" y="11011"/>
                  <a:pt x="119081" y="0"/>
                </a:cubicBezTo>
                <a:cubicBezTo>
                  <a:pt x="101461" y="12705"/>
                  <a:pt x="81252" y="20047"/>
                  <a:pt x="59874" y="20047"/>
                </a:cubicBezTo>
              </a:path>
            </a:pathLst>
          </a:custGeom>
          <a:solidFill>
            <a:srgbClr val="3C78D8"/>
          </a:solidFill>
          <a:ln w="9525" cap="flat" cmpd="sng">
            <a:solidFill>
              <a:srgbClr val="3C78D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目錄</a:t>
            </a:r>
            <a:endParaRPr lang="en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4236817" y="4213720"/>
            <a:ext cx="293099" cy="256200"/>
          </a:xfrm>
          <a:prstGeom prst="ellipse">
            <a:avLst/>
          </a:prstGeom>
          <a:solidFill>
            <a:srgbClr val="31353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971572" y="3737663"/>
            <a:ext cx="830400" cy="60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11448"/>
                </a:moveTo>
                <a:cubicBezTo>
                  <a:pt x="120000" y="116137"/>
                  <a:pt x="117195" y="120000"/>
                  <a:pt x="113589" y="120000"/>
                </a:cubicBezTo>
                <a:cubicBezTo>
                  <a:pt x="6210" y="120000"/>
                  <a:pt x="6210" y="120000"/>
                  <a:pt x="6210" y="120000"/>
                </a:cubicBezTo>
                <a:cubicBezTo>
                  <a:pt x="2804" y="120000"/>
                  <a:pt x="0" y="116137"/>
                  <a:pt x="0" y="111448"/>
                </a:cubicBezTo>
                <a:cubicBezTo>
                  <a:pt x="0" y="8551"/>
                  <a:pt x="0" y="8551"/>
                  <a:pt x="0" y="8551"/>
                </a:cubicBezTo>
                <a:cubicBezTo>
                  <a:pt x="0" y="3862"/>
                  <a:pt x="2804" y="0"/>
                  <a:pt x="6210" y="0"/>
                </a:cubicBezTo>
                <a:cubicBezTo>
                  <a:pt x="113589" y="0"/>
                  <a:pt x="113589" y="0"/>
                  <a:pt x="113589" y="0"/>
                </a:cubicBezTo>
                <a:cubicBezTo>
                  <a:pt x="117195" y="0"/>
                  <a:pt x="120000" y="3862"/>
                  <a:pt x="120000" y="8551"/>
                </a:cubicBezTo>
                <a:lnTo>
                  <a:pt x="120000" y="111448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3906250" y="3600092"/>
            <a:ext cx="960900" cy="213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591" y="0"/>
                </a:moveTo>
                <a:cubicBezTo>
                  <a:pt x="105650" y="12162"/>
                  <a:pt x="70852" y="17837"/>
                  <a:pt x="59730" y="18648"/>
                </a:cubicBezTo>
                <a:cubicBezTo>
                  <a:pt x="48789" y="17837"/>
                  <a:pt x="14170" y="12162"/>
                  <a:pt x="3228" y="0"/>
                </a:cubicBezTo>
                <a:cubicBezTo>
                  <a:pt x="3228" y="0"/>
                  <a:pt x="0" y="1621"/>
                  <a:pt x="2511" y="19459"/>
                </a:cubicBezTo>
                <a:cubicBezTo>
                  <a:pt x="2511" y="19459"/>
                  <a:pt x="4304" y="23513"/>
                  <a:pt x="4663" y="54324"/>
                </a:cubicBezTo>
                <a:cubicBezTo>
                  <a:pt x="5201" y="84324"/>
                  <a:pt x="3228" y="104594"/>
                  <a:pt x="5919" y="120000"/>
                </a:cubicBezTo>
                <a:cubicBezTo>
                  <a:pt x="56502" y="120000"/>
                  <a:pt x="56502" y="120000"/>
                  <a:pt x="56502" y="120000"/>
                </a:cubicBezTo>
                <a:cubicBezTo>
                  <a:pt x="63139" y="120000"/>
                  <a:pt x="63139" y="120000"/>
                  <a:pt x="63139" y="120000"/>
                </a:cubicBezTo>
                <a:cubicBezTo>
                  <a:pt x="114080" y="120000"/>
                  <a:pt x="114080" y="120000"/>
                  <a:pt x="114080" y="120000"/>
                </a:cubicBezTo>
                <a:cubicBezTo>
                  <a:pt x="116771" y="104594"/>
                  <a:pt x="114798" y="84324"/>
                  <a:pt x="115336" y="54324"/>
                </a:cubicBezTo>
                <a:cubicBezTo>
                  <a:pt x="115695" y="23513"/>
                  <a:pt x="117488" y="20270"/>
                  <a:pt x="117488" y="20270"/>
                </a:cubicBezTo>
                <a:cubicBezTo>
                  <a:pt x="120000" y="2432"/>
                  <a:pt x="116591" y="0"/>
                  <a:pt x="116591" y="0"/>
                </a:cubicBezTo>
              </a:path>
            </a:pathLst>
          </a:custGeom>
          <a:gradFill>
            <a:gsLst>
              <a:gs pos="0">
                <a:srgbClr val="7F7F7F"/>
              </a:gs>
              <a:gs pos="25000">
                <a:srgbClr val="A5A5A5"/>
              </a:gs>
              <a:gs pos="50000">
                <a:srgbClr val="D8D8D8"/>
              </a:gs>
              <a:gs pos="75000">
                <a:srgbClr val="A5A5A5"/>
              </a:gs>
              <a:gs pos="100000">
                <a:srgbClr val="7F7F7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4068069" y="3877214"/>
            <a:ext cx="165300" cy="4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540165" y="3877214"/>
            <a:ext cx="165300" cy="4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960685" y="4155326"/>
            <a:ext cx="852299" cy="59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3023"/>
                </a:moveTo>
                <a:cubicBezTo>
                  <a:pt x="120000" y="53023"/>
                  <a:pt x="120000" y="53023"/>
                  <a:pt x="120000" y="53023"/>
                </a:cubicBezTo>
                <a:cubicBezTo>
                  <a:pt x="119804" y="33488"/>
                  <a:pt x="118829" y="16744"/>
                  <a:pt x="117463" y="5581"/>
                </a:cubicBezTo>
                <a:cubicBezTo>
                  <a:pt x="117463" y="5581"/>
                  <a:pt x="117463" y="5581"/>
                  <a:pt x="117268" y="5581"/>
                </a:cubicBezTo>
                <a:cubicBezTo>
                  <a:pt x="117073" y="5581"/>
                  <a:pt x="116878" y="2790"/>
                  <a:pt x="116682" y="2790"/>
                </a:cubicBezTo>
                <a:cubicBezTo>
                  <a:pt x="116682" y="2790"/>
                  <a:pt x="116682" y="2790"/>
                  <a:pt x="116682" y="2790"/>
                </a:cubicBezTo>
                <a:cubicBezTo>
                  <a:pt x="116487" y="2790"/>
                  <a:pt x="116292" y="2790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90"/>
                  <a:pt x="3512" y="2790"/>
                  <a:pt x="3317" y="2790"/>
                </a:cubicBezTo>
                <a:cubicBezTo>
                  <a:pt x="3121" y="2790"/>
                  <a:pt x="3121" y="2790"/>
                  <a:pt x="3121" y="2790"/>
                </a:cubicBezTo>
                <a:cubicBezTo>
                  <a:pt x="2926" y="2790"/>
                  <a:pt x="2731" y="5581"/>
                  <a:pt x="2536" y="5581"/>
                </a:cubicBezTo>
                <a:cubicBezTo>
                  <a:pt x="2536" y="5581"/>
                  <a:pt x="2536" y="5581"/>
                  <a:pt x="2536" y="5581"/>
                </a:cubicBezTo>
                <a:cubicBezTo>
                  <a:pt x="2341" y="8372"/>
                  <a:pt x="2146" y="837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975" y="22325"/>
                  <a:pt x="195" y="36279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5813"/>
                  <a:pt x="0" y="58604"/>
                  <a:pt x="0" y="61395"/>
                </a:cubicBezTo>
                <a:cubicBezTo>
                  <a:pt x="0" y="92093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093"/>
                  <a:pt x="120000" y="61395"/>
                </a:cubicBezTo>
                <a:cubicBezTo>
                  <a:pt x="120000" y="58604"/>
                  <a:pt x="120000" y="55813"/>
                  <a:pt x="120000" y="53023"/>
                </a:cubicBezTo>
                <a:cubicBezTo>
                  <a:pt x="120000" y="53023"/>
                  <a:pt x="120000" y="53023"/>
                  <a:pt x="120000" y="53023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960685" y="4052395"/>
            <a:ext cx="852299" cy="6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960685" y="3948474"/>
            <a:ext cx="852299" cy="6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5454"/>
                </a:cubicBezTo>
                <a:cubicBezTo>
                  <a:pt x="117463" y="5454"/>
                  <a:pt x="117463" y="5454"/>
                  <a:pt x="117268" y="5454"/>
                </a:cubicBezTo>
                <a:cubicBezTo>
                  <a:pt x="117073" y="5454"/>
                  <a:pt x="116878" y="2727"/>
                  <a:pt x="116682" y="2727"/>
                </a:cubicBezTo>
                <a:cubicBezTo>
                  <a:pt x="116682" y="2727"/>
                  <a:pt x="116682" y="2727"/>
                  <a:pt x="116682" y="2727"/>
                </a:cubicBezTo>
                <a:cubicBezTo>
                  <a:pt x="116487" y="2727"/>
                  <a:pt x="116292" y="2727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27"/>
                  <a:pt x="3512" y="2727"/>
                  <a:pt x="3317" y="2727"/>
                </a:cubicBezTo>
                <a:cubicBezTo>
                  <a:pt x="3121" y="2727"/>
                  <a:pt x="3121" y="2727"/>
                  <a:pt x="3121" y="2727"/>
                </a:cubicBezTo>
                <a:cubicBezTo>
                  <a:pt x="2926" y="2727"/>
                  <a:pt x="2731" y="5454"/>
                  <a:pt x="2536" y="5454"/>
                </a:cubicBezTo>
                <a:cubicBezTo>
                  <a:pt x="2536" y="5454"/>
                  <a:pt x="2536" y="5454"/>
                  <a:pt x="2536" y="5454"/>
                </a:cubicBezTo>
                <a:cubicBezTo>
                  <a:pt x="2341" y="8181"/>
                  <a:pt x="2146" y="8181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0000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0000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3960685" y="3845543"/>
            <a:ext cx="852299" cy="6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82" y="120000"/>
                </a:move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3636"/>
                </a:cubicBezTo>
                <a:cubicBezTo>
                  <a:pt x="1951" y="13636"/>
                  <a:pt x="1951" y="13636"/>
                  <a:pt x="1951" y="13636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135986" y="3182452"/>
            <a:ext cx="1817699" cy="45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lnTo>
                  <a:pt x="12334" y="0"/>
                </a:lnTo>
                <a:lnTo>
                  <a:pt x="0" y="59879"/>
                </a:lnTo>
                <a:lnTo>
                  <a:pt x="12334" y="120000"/>
                </a:lnTo>
                <a:lnTo>
                  <a:pt x="119999" y="120000"/>
                </a:lnTo>
                <a:lnTo>
                  <a:pt x="119999" y="0"/>
                </a:lnTo>
                <a:close/>
              </a:path>
            </a:pathLst>
          </a:custGeom>
          <a:solidFill>
            <a:srgbClr val="1155CC">
              <a:alpha val="4269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633088" y="1249500"/>
            <a:ext cx="1504500" cy="454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57" y="120000"/>
                </a:moveTo>
                <a:cubicBezTo>
                  <a:pt x="83094" y="120000"/>
                  <a:pt x="104412" y="108987"/>
                  <a:pt x="120000" y="88860"/>
                </a:cubicBezTo>
                <a:cubicBezTo>
                  <a:pt x="105329" y="34936"/>
                  <a:pt x="83782" y="0"/>
                  <a:pt x="60057" y="0"/>
                </a:cubicBezTo>
                <a:cubicBezTo>
                  <a:pt x="35300" y="0"/>
                  <a:pt x="14670" y="36455"/>
                  <a:pt x="0" y="90379"/>
                </a:cubicBezTo>
                <a:cubicBezTo>
                  <a:pt x="15587" y="110506"/>
                  <a:pt x="37134" y="120000"/>
                  <a:pt x="60057" y="120000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3445606" y="2639080"/>
            <a:ext cx="1878600" cy="56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3" y="11692"/>
                </a:moveTo>
                <a:cubicBezTo>
                  <a:pt x="39164" y="11692"/>
                  <a:pt x="19025" y="7692"/>
                  <a:pt x="0" y="0"/>
                </a:cubicBezTo>
                <a:cubicBezTo>
                  <a:pt x="1856" y="15076"/>
                  <a:pt x="4269" y="29230"/>
                  <a:pt x="7053" y="42461"/>
                </a:cubicBezTo>
                <a:cubicBezTo>
                  <a:pt x="7238" y="43692"/>
                  <a:pt x="15498" y="82461"/>
                  <a:pt x="19675" y="116307"/>
                </a:cubicBezTo>
                <a:cubicBezTo>
                  <a:pt x="32946" y="118769"/>
                  <a:pt x="46496" y="120000"/>
                  <a:pt x="60232" y="120000"/>
                </a:cubicBezTo>
                <a:cubicBezTo>
                  <a:pt x="73689" y="120000"/>
                  <a:pt x="86867" y="118769"/>
                  <a:pt x="99860" y="116307"/>
                </a:cubicBezTo>
                <a:cubicBezTo>
                  <a:pt x="103109" y="90153"/>
                  <a:pt x="108491" y="62461"/>
                  <a:pt x="110812" y="51076"/>
                </a:cubicBezTo>
                <a:cubicBezTo>
                  <a:pt x="114524" y="35692"/>
                  <a:pt x="117587" y="18461"/>
                  <a:pt x="119999" y="0"/>
                </a:cubicBezTo>
                <a:cubicBezTo>
                  <a:pt x="100974" y="7692"/>
                  <a:pt x="80835" y="11692"/>
                  <a:pt x="59953" y="11692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5396768" y="2078887"/>
            <a:ext cx="5700" cy="5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90000"/>
                </a:moveTo>
                <a:cubicBezTo>
                  <a:pt x="120000" y="90000"/>
                  <a:pt x="12000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lnTo>
                  <a:pt x="120000" y="9000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3762741" y="3182429"/>
            <a:ext cx="1241100" cy="45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694" y="4571"/>
                </a:moveTo>
                <a:cubicBezTo>
                  <a:pt x="40138" y="4571"/>
                  <a:pt x="19861" y="3047"/>
                  <a:pt x="0" y="0"/>
                </a:cubicBezTo>
                <a:cubicBezTo>
                  <a:pt x="555" y="3428"/>
                  <a:pt x="1111" y="6857"/>
                  <a:pt x="1527" y="10285"/>
                </a:cubicBezTo>
                <a:cubicBezTo>
                  <a:pt x="7222" y="55238"/>
                  <a:pt x="6944" y="120000"/>
                  <a:pt x="21527" y="120000"/>
                </a:cubicBezTo>
                <a:cubicBezTo>
                  <a:pt x="59861" y="120000"/>
                  <a:pt x="59861" y="120000"/>
                  <a:pt x="59861" y="120000"/>
                </a:cubicBezTo>
                <a:cubicBezTo>
                  <a:pt x="60277" y="120000"/>
                  <a:pt x="60277" y="120000"/>
                  <a:pt x="60277" y="120000"/>
                </a:cubicBezTo>
                <a:cubicBezTo>
                  <a:pt x="98472" y="120000"/>
                  <a:pt x="98472" y="120000"/>
                  <a:pt x="98472" y="120000"/>
                </a:cubicBezTo>
                <a:cubicBezTo>
                  <a:pt x="113055" y="120000"/>
                  <a:pt x="112777" y="55238"/>
                  <a:pt x="118611" y="10285"/>
                </a:cubicBezTo>
                <a:cubicBezTo>
                  <a:pt x="119027" y="6857"/>
                  <a:pt x="119444" y="3428"/>
                  <a:pt x="120000" y="0"/>
                </a:cubicBezTo>
                <a:cubicBezTo>
                  <a:pt x="100555" y="3047"/>
                  <a:pt x="80833" y="4571"/>
                  <a:pt x="60694" y="4571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5463325" y="1573500"/>
            <a:ext cx="1676100" cy="51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TA</a:t>
            </a:r>
            <a:r>
              <a:rPr lang="zh-TW" altLang="en-US" sz="2000" b="1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介紹</a:t>
            </a:r>
            <a:endParaRPr lang="en" sz="20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5234475" y="2654025"/>
            <a:ext cx="1676100" cy="51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lvl="0" indent="0" algn="ctr">
              <a:buSzPct val="25000"/>
            </a:pP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課程規劃</a:t>
            </a:r>
            <a:endParaRPr lang="en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2418425" y="3182425"/>
            <a:ext cx="1391999" cy="43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結語</a:t>
            </a:r>
            <a:endParaRPr lang="en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1721200" y="2082700"/>
            <a:ext cx="1582200" cy="56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TA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能力</a:t>
            </a:r>
            <a:endParaRPr lang="en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grpSp>
        <p:nvGrpSpPr>
          <p:cNvPr id="244" name="Shape 244"/>
          <p:cNvGrpSpPr/>
          <p:nvPr/>
        </p:nvGrpSpPr>
        <p:grpSpPr>
          <a:xfrm>
            <a:off x="4239419" y="1841678"/>
            <a:ext cx="290071" cy="194957"/>
            <a:chOff x="1244800" y="3717225"/>
            <a:chExt cx="449375" cy="302025"/>
          </a:xfrm>
        </p:grpSpPr>
        <p:sp>
          <p:nvSpPr>
            <p:cNvPr id="245" name="Shape 245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0" t="0" r="0" b="0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0" t="0" r="0" b="0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0" t="0" r="0" b="0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0" t="0" r="0" b="0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9" name="Shape 269"/>
          <p:cNvGrpSpPr/>
          <p:nvPr/>
        </p:nvGrpSpPr>
        <p:grpSpPr>
          <a:xfrm>
            <a:off x="4301525" y="2805919"/>
            <a:ext cx="165861" cy="262960"/>
            <a:chOff x="6718575" y="2318625"/>
            <a:chExt cx="256950" cy="407375"/>
          </a:xfrm>
        </p:grpSpPr>
        <p:sp>
          <p:nvSpPr>
            <p:cNvPr id="270" name="Shape 27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2411761" y="123478"/>
            <a:ext cx="673224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傅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馨瑩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2411761" y="819150"/>
            <a:ext cx="6732238" cy="1032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中央大學人資研究所碩士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生</a:t>
            </a:r>
            <a:endParaRPr lang="en-US" altLang="zh-TW" sz="16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12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Graduate </a:t>
            </a:r>
            <a:r>
              <a:rPr lang="en-US" altLang="zh-TW" sz="12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Institute of Human Resource Management</a:t>
            </a:r>
          </a:p>
          <a:p>
            <a:pPr lvl="0" algn="ctr">
              <a:spcBef>
                <a:spcPts val="600"/>
              </a:spcBef>
            </a:pPr>
            <a:r>
              <a:rPr lang="en-US" altLang="zh-TW" sz="12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National Central </a:t>
            </a:r>
            <a:r>
              <a:rPr lang="en-US" altLang="zh-TW" sz="12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University</a:t>
            </a:r>
            <a:endParaRPr lang="en-US" altLang="zh-TW" sz="1200" b="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2483768" y="1923678"/>
            <a:ext cx="6660231" cy="2880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-US" altLang="zh-TW" sz="2400" b="1" u="sng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TA</a:t>
            </a:r>
            <a:r>
              <a:rPr lang="zh-TW" altLang="en-US" sz="2400" b="1" u="sng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經驗</a:t>
            </a:r>
            <a:endParaRPr lang="en-US" altLang="zh-TW" sz="2400" b="1" u="sng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  <a:p>
            <a:pPr>
              <a:lnSpc>
                <a:spcPts val="4700"/>
              </a:lnSpc>
              <a:buFont typeface="Arial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台大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GET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翻轉教室計畫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</a:t>
            </a:r>
          </a:p>
          <a:p>
            <a:pPr>
              <a:lnSpc>
                <a:spcPts val="4700"/>
              </a:lnSpc>
              <a:buFont typeface="Arial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輔大英語行銷溝通課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</a:t>
            </a:r>
          </a:p>
          <a:p>
            <a:pPr>
              <a:lnSpc>
                <a:spcPts val="4700"/>
              </a:lnSpc>
              <a:buFont typeface="Arial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教育部通識課程革新計劃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</a:t>
            </a:r>
          </a:p>
          <a:p>
            <a:pPr>
              <a:lnSpc>
                <a:spcPts val="4700"/>
              </a:lnSpc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國科會計畫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 rtl="0">
              <a:spcBef>
                <a:spcPts val="600"/>
              </a:spcBef>
              <a:buNone/>
            </a:pPr>
            <a:endParaRPr lang="en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pic>
        <p:nvPicPr>
          <p:cNvPr id="7" name="圖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95686"/>
            <a:ext cx="216024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Shape 118"/>
          <p:cNvSpPr txBox="1">
            <a:spLocks/>
          </p:cNvSpPr>
          <p:nvPr/>
        </p:nvSpPr>
        <p:spPr>
          <a:xfrm>
            <a:off x="2385890" y="-300808"/>
            <a:ext cx="2330126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" sz="5400" dirty="0" smtClean="0">
                <a:solidFill>
                  <a:schemeClr val="bg1"/>
                </a:solidFill>
              </a:rPr>
              <a:t>Hello!</a:t>
            </a:r>
            <a:endParaRPr lang="en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ctrTitle" idx="4294967295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9600" dirty="0" smtClean="0">
                <a:solidFill>
                  <a:srgbClr val="00B2FF"/>
                </a:solidFill>
              </a:rPr>
              <a:t>Question</a:t>
            </a:r>
            <a:endParaRPr lang="en" sz="9600" dirty="0">
              <a:solidFill>
                <a:srgbClr val="00B2FF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2699792" y="2787774"/>
            <a:ext cx="6444208" cy="746921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sz="4400" b="1" spc="6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TA</a:t>
            </a:r>
            <a:r>
              <a:rPr lang="zh-TW" altLang="en-US" sz="4400" b="1" spc="6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是什麼</a:t>
            </a:r>
            <a:r>
              <a:rPr lang="en-US" altLang="zh-TW" sz="4400" b="1" spc="6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Muli"/>
                <a:sym typeface="Muli"/>
              </a:rPr>
              <a:t>?</a:t>
            </a:r>
            <a:endParaRPr lang="en" sz="4400" b="1" spc="6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uli"/>
              <a:sym typeface="Muli"/>
            </a:endParaRPr>
          </a:p>
        </p:txBody>
      </p:sp>
      <p:grpSp>
        <p:nvGrpSpPr>
          <p:cNvPr id="5" name="Shape 609"/>
          <p:cNvGrpSpPr/>
          <p:nvPr/>
        </p:nvGrpSpPr>
        <p:grpSpPr>
          <a:xfrm>
            <a:off x="3389938" y="2825928"/>
            <a:ext cx="673244" cy="726883"/>
            <a:chOff x="3951850" y="2985350"/>
            <a:chExt cx="407950" cy="416500"/>
          </a:xfrm>
        </p:grpSpPr>
        <p:sp>
          <p:nvSpPr>
            <p:cNvPr id="6" name="Shape 610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611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61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61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678150" y="349007"/>
            <a:ext cx="3816424" cy="4336640"/>
            <a:chOff x="2483768" y="323342"/>
            <a:chExt cx="3816424" cy="4336640"/>
          </a:xfrm>
        </p:grpSpPr>
        <p:sp>
          <p:nvSpPr>
            <p:cNvPr id="7" name="等腰三角形 6"/>
            <p:cNvSpPr/>
            <p:nvPr/>
          </p:nvSpPr>
          <p:spPr>
            <a:xfrm>
              <a:off x="3760862" y="323342"/>
              <a:ext cx="1224136" cy="105529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2484512" y="1371092"/>
              <a:ext cx="1224136" cy="105529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10800000">
              <a:off x="5076056" y="1347614"/>
              <a:ext cx="1224136" cy="1055290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2483768" y="2524572"/>
              <a:ext cx="1224136" cy="105529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5076056" y="2571750"/>
              <a:ext cx="1224136" cy="105529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779913" y="3604692"/>
              <a:ext cx="1224136" cy="105529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3" name="Picture 2" descr="C:\Users\user\Downloads\noun_589962_cc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93"/>
          <a:stretch/>
        </p:blipFill>
        <p:spPr bwMode="auto">
          <a:xfrm>
            <a:off x="3799346" y="1924402"/>
            <a:ext cx="1471092" cy="12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166877" y="4863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是一種使命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88694" y="204410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8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一種訓練</a:t>
            </a:r>
            <a:endParaRPr lang="zh-TW" altLang="en-US" sz="28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271333" y="216173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一位領頭羊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255466" y="3899898"/>
            <a:ext cx="207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是潤滑劑</a:t>
            </a:r>
            <a:endParaRPr lang="zh-TW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270438" y="4335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一種榮耀</a:t>
            </a:r>
            <a:endParaRPr lang="zh-TW" altLang="en-US" sz="28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63221" y="388992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一種服務</a:t>
            </a:r>
            <a:endParaRPr lang="zh-TW" alt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55776" y="12347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成為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的動機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3468942" y="1253059"/>
            <a:ext cx="1728192" cy="2754306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 rot="18911602">
            <a:off x="3492237" y="1812045"/>
            <a:ext cx="1717208" cy="1395232"/>
          </a:xfrm>
          <a:prstGeom prst="roundRect">
            <a:avLst/>
          </a:prstGeom>
          <a:solidFill>
            <a:schemeClr val="bg2">
              <a:lumMod val="2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 dirty="0"/>
          </a:p>
        </p:txBody>
      </p:sp>
      <p:pic>
        <p:nvPicPr>
          <p:cNvPr id="25" name="Picture 2" descr="C:\Users\user\Downloads\noun_527929_cc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rcRect b="13281"/>
          <a:stretch>
            <a:fillRect/>
          </a:stretch>
        </p:blipFill>
        <p:spPr bwMode="auto">
          <a:xfrm>
            <a:off x="3468943" y="1793119"/>
            <a:ext cx="1956922" cy="1378839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2937191" y="4169384"/>
            <a:ext cx="2759776" cy="4941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孔方兄</a:t>
            </a:r>
            <a:endParaRPr lang="zh-TW" alt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6280835" y="1260691"/>
            <a:ext cx="1728192" cy="2754306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 rot="18911602">
            <a:off x="6304130" y="1891685"/>
            <a:ext cx="1717208" cy="1395232"/>
          </a:xfrm>
          <a:prstGeom prst="roundRect">
            <a:avLst/>
          </a:prstGeom>
          <a:solidFill>
            <a:schemeClr val="accent3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5791782" y="4221151"/>
            <a:ext cx="2759776" cy="4941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7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豐富履歷</a:t>
            </a:r>
            <a:endParaRPr lang="zh-TW" altLang="en-US" sz="27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4" name="Picture 4" descr="C:\Users\user\Downloads\noun_592965_cc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rcRect b="13429"/>
          <a:stretch>
            <a:fillRect/>
          </a:stretch>
        </p:blipFill>
        <p:spPr bwMode="auto">
          <a:xfrm>
            <a:off x="6535334" y="1988903"/>
            <a:ext cx="1419964" cy="1229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059832" y="1059582"/>
            <a:ext cx="3048000" cy="2044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我當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TA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時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所具備的能力</a:t>
            </a:r>
            <a:endParaRPr lang="en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scontent-tpe1-1.xx.fbcdn.net/v/t1.0-9/1924180_1210431055637621_7607201738658464186_n.jpg?oh=fdec904aedaacb3688f62e16f3724124&amp;oe=58112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510" y="2759888"/>
            <a:ext cx="4175448" cy="1461407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-21210" y="3921887"/>
            <a:ext cx="2759776" cy="4941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美工</a:t>
            </a:r>
            <a:endParaRPr lang="zh-TW" alt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3497" y="3940081"/>
            <a:ext cx="2759776" cy="4941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7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行政</a:t>
            </a:r>
            <a:endParaRPr lang="zh-TW" altLang="en-US" sz="27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66822" y="1535752"/>
            <a:ext cx="2487046" cy="2160240"/>
            <a:chOff x="323528" y="1635646"/>
            <a:chExt cx="2487046" cy="2160240"/>
          </a:xfrm>
        </p:grpSpPr>
        <p:sp>
          <p:nvSpPr>
            <p:cNvPr id="15" name="橢圓 14"/>
            <p:cNvSpPr/>
            <p:nvPr/>
          </p:nvSpPr>
          <p:spPr>
            <a:xfrm>
              <a:off x="323528" y="1635646"/>
              <a:ext cx="2088232" cy="2088232"/>
            </a:xfrm>
            <a:prstGeom prst="ellipse">
              <a:avLst/>
            </a:prstGeom>
            <a:solidFill>
              <a:schemeClr val="accent5">
                <a:lumMod val="7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2" descr="C:\Users\user\Downloads\noun_13235_cc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b="16520"/>
            <a:stretch>
              <a:fillRect/>
            </a:stretch>
          </p:blipFill>
          <p:spPr bwMode="auto">
            <a:xfrm>
              <a:off x="611560" y="1995686"/>
              <a:ext cx="1533550" cy="1280200"/>
            </a:xfrm>
            <a:prstGeom prst="rect">
              <a:avLst/>
            </a:prstGeom>
            <a:noFill/>
          </p:spPr>
        </p:pic>
        <p:grpSp>
          <p:nvGrpSpPr>
            <p:cNvPr id="17" name="群組 16"/>
            <p:cNvGrpSpPr/>
            <p:nvPr/>
          </p:nvGrpSpPr>
          <p:grpSpPr>
            <a:xfrm>
              <a:off x="1835696" y="3003798"/>
              <a:ext cx="974878" cy="792088"/>
              <a:chOff x="3347864" y="2139702"/>
              <a:chExt cx="1152128" cy="936104"/>
            </a:xfrm>
          </p:grpSpPr>
          <p:sp>
            <p:nvSpPr>
              <p:cNvPr id="18" name="橢圓 17"/>
              <p:cNvSpPr/>
              <p:nvPr/>
            </p:nvSpPr>
            <p:spPr>
              <a:xfrm>
                <a:off x="3347864" y="2139702"/>
                <a:ext cx="936104" cy="93610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800" b="1" dirty="0" smtClean="0">
                    <a:latin typeface="Hand Me Down S (BRK)" pitchFamily="2" charset="-120"/>
                    <a:ea typeface="Hand Me Down S (BRK)" pitchFamily="2" charset="-120"/>
                  </a:rPr>
                  <a:t>01</a:t>
                </a:r>
                <a:endParaRPr lang="zh-TW" altLang="en-US" sz="2800" b="1" dirty="0">
                  <a:latin typeface="Hand Me Down S (BRK)" pitchFamily="2" charset="-120"/>
                  <a:ea typeface="Hand Me Down S (BRK)" pitchFamily="2" charset="-120"/>
                </a:endParaRPr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 rot="5400000">
                <a:off x="4183157" y="2456537"/>
                <a:ext cx="345638" cy="288032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20" name="Picture 4" descr="https://scontent-tpe1-1.xx.fbcdn.net/v/t1.0-9/10325699_10207961230782548_5156599984754119160_n.jpg?oh=e821d47553954828a0e5781893d0416d&amp;oe=584A848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6510" y="383624"/>
            <a:ext cx="2808312" cy="4060211"/>
          </a:xfrm>
          <a:prstGeom prst="rect">
            <a:avLst/>
          </a:prstGeom>
          <a:noFill/>
        </p:spPr>
      </p:pic>
      <p:pic>
        <p:nvPicPr>
          <p:cNvPr id="21" name="Picture 6" descr="https://scontent-tpe1-1.xx.fbcdn.net/v/t1.0-9/13173968_10208496851492731_2671053044384926802_n.jpg?oh=e01d28fa42c7552902cf14cd08d6b807&amp;oe=585AE6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20646" y="383624"/>
            <a:ext cx="3045600" cy="4060800"/>
          </a:xfrm>
          <a:prstGeom prst="rect">
            <a:avLst/>
          </a:prstGeom>
          <a:noFill/>
        </p:spPr>
      </p:pic>
      <p:pic>
        <p:nvPicPr>
          <p:cNvPr id="22" name="Picture 8" descr="https://scontent-tpe1-1.xx.fbcdn.net/v/t1.0-9/13332838_10208638060182860_1978627118709555368_n.jpg?oh=4e6e26b24a497efa93cd403bf9bf96d4&amp;oe=5853CCD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05148" y="399334"/>
            <a:ext cx="3045600" cy="4060800"/>
          </a:xfrm>
          <a:prstGeom prst="rect">
            <a:avLst/>
          </a:prstGeom>
          <a:noFill/>
        </p:spPr>
      </p:pic>
      <p:grpSp>
        <p:nvGrpSpPr>
          <p:cNvPr id="23" name="群組 22"/>
          <p:cNvGrpSpPr/>
          <p:nvPr/>
        </p:nvGrpSpPr>
        <p:grpSpPr>
          <a:xfrm>
            <a:off x="260344" y="1552248"/>
            <a:ext cx="2487046" cy="2160240"/>
            <a:chOff x="-649932" y="6001122"/>
            <a:chExt cx="2487046" cy="2160240"/>
          </a:xfrm>
        </p:grpSpPr>
        <p:grpSp>
          <p:nvGrpSpPr>
            <p:cNvPr id="24" name="群組 23"/>
            <p:cNvGrpSpPr/>
            <p:nvPr/>
          </p:nvGrpSpPr>
          <p:grpSpPr>
            <a:xfrm>
              <a:off x="-649932" y="6001122"/>
              <a:ext cx="2487046" cy="2160240"/>
              <a:chOff x="323528" y="1635646"/>
              <a:chExt cx="2487046" cy="216024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323528" y="1635646"/>
                <a:ext cx="2088232" cy="2088232"/>
              </a:xfrm>
              <a:prstGeom prst="ellipse">
                <a:avLst/>
              </a:prstGeom>
              <a:solidFill>
                <a:schemeClr val="accent3">
                  <a:lumMod val="75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7" name="群組 22"/>
              <p:cNvGrpSpPr/>
              <p:nvPr/>
            </p:nvGrpSpPr>
            <p:grpSpPr>
              <a:xfrm>
                <a:off x="1835696" y="3003798"/>
                <a:ext cx="974878" cy="792088"/>
                <a:chOff x="3347864" y="2139702"/>
                <a:chExt cx="1152128" cy="936104"/>
              </a:xfrm>
            </p:grpSpPr>
            <p:sp>
              <p:nvSpPr>
                <p:cNvPr id="28" name="橢圓 27"/>
                <p:cNvSpPr/>
                <p:nvPr/>
              </p:nvSpPr>
              <p:spPr>
                <a:xfrm>
                  <a:off x="3347864" y="2139702"/>
                  <a:ext cx="936104" cy="936104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800" b="1" dirty="0" smtClean="0">
                      <a:latin typeface="Hand Me Down S (BRK)" pitchFamily="2" charset="-120"/>
                      <a:ea typeface="Hand Me Down S (BRK)" pitchFamily="2" charset="-120"/>
                    </a:rPr>
                    <a:t>02</a:t>
                  </a:r>
                  <a:endParaRPr lang="zh-TW" altLang="en-US" sz="2800" b="1" dirty="0">
                    <a:latin typeface="Hand Me Down S (BRK)" pitchFamily="2" charset="-120"/>
                    <a:ea typeface="Hand Me Down S (BRK)" pitchFamily="2" charset="-120"/>
                  </a:endParaRPr>
                </a:p>
              </p:txBody>
            </p:sp>
            <p:sp>
              <p:nvSpPr>
                <p:cNvPr id="29" name="等腰三角形 28"/>
                <p:cNvSpPr/>
                <p:nvPr/>
              </p:nvSpPr>
              <p:spPr>
                <a:xfrm rot="5400000">
                  <a:off x="4183157" y="2456537"/>
                  <a:ext cx="345638" cy="288032"/>
                </a:xfrm>
                <a:prstGeom prst="triangl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pic>
          <p:nvPicPr>
            <p:cNvPr id="25" name="Picture 11" descr="C:\Users\user\Downloads\noun_624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536" y="6388174"/>
              <a:ext cx="1445990" cy="1445990"/>
            </a:xfrm>
            <a:prstGeom prst="rect">
              <a:avLst/>
            </a:prstGeom>
            <a:noFill/>
          </p:spPr>
        </p:pic>
      </p:grpSp>
      <p:sp>
        <p:nvSpPr>
          <p:cNvPr id="30" name="文字方塊 29"/>
          <p:cNvSpPr txBox="1"/>
          <p:nvPr/>
        </p:nvSpPr>
        <p:spPr>
          <a:xfrm>
            <a:off x="116928" y="3931448"/>
            <a:ext cx="2759776" cy="4941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7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合作</a:t>
            </a:r>
            <a:endParaRPr lang="zh-TW" altLang="en-US" sz="27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251520" y="1555493"/>
            <a:ext cx="2487046" cy="2160240"/>
            <a:chOff x="467544" y="4587974"/>
            <a:chExt cx="2487046" cy="2160240"/>
          </a:xfrm>
        </p:grpSpPr>
        <p:grpSp>
          <p:nvGrpSpPr>
            <p:cNvPr id="32" name="群組 26"/>
            <p:cNvGrpSpPr/>
            <p:nvPr/>
          </p:nvGrpSpPr>
          <p:grpSpPr>
            <a:xfrm>
              <a:off x="467544" y="4587974"/>
              <a:ext cx="2487046" cy="2160240"/>
              <a:chOff x="323528" y="1635646"/>
              <a:chExt cx="2487046" cy="2160240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323528" y="1635646"/>
                <a:ext cx="2088232" cy="2088232"/>
              </a:xfrm>
              <a:prstGeom prst="ellipse">
                <a:avLst/>
              </a:prstGeom>
              <a:solidFill>
                <a:schemeClr val="accent2">
                  <a:lumMod val="75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35" name="群組 22"/>
              <p:cNvGrpSpPr/>
              <p:nvPr/>
            </p:nvGrpSpPr>
            <p:grpSpPr>
              <a:xfrm>
                <a:off x="1835696" y="3003798"/>
                <a:ext cx="974878" cy="792088"/>
                <a:chOff x="3347864" y="2139702"/>
                <a:chExt cx="1152128" cy="936104"/>
              </a:xfrm>
            </p:grpSpPr>
            <p:sp>
              <p:nvSpPr>
                <p:cNvPr id="36" name="橢圓 35"/>
                <p:cNvSpPr/>
                <p:nvPr/>
              </p:nvSpPr>
              <p:spPr>
                <a:xfrm>
                  <a:off x="3347864" y="2139702"/>
                  <a:ext cx="936104" cy="93610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800" b="1" dirty="0" smtClean="0">
                      <a:latin typeface="Hand Me Down S (BRK)" pitchFamily="2" charset="-120"/>
                      <a:ea typeface="Hand Me Down S (BRK)" pitchFamily="2" charset="-120"/>
                    </a:rPr>
                    <a:t>03</a:t>
                  </a:r>
                  <a:endParaRPr lang="zh-TW" altLang="en-US" sz="2800" b="1" dirty="0">
                    <a:latin typeface="Hand Me Down S (BRK)" pitchFamily="2" charset="-120"/>
                    <a:ea typeface="Hand Me Down S (BRK)" pitchFamily="2" charset="-120"/>
                  </a:endParaRPr>
                </a:p>
              </p:txBody>
            </p:sp>
            <p:sp>
              <p:nvSpPr>
                <p:cNvPr id="37" name="等腰三角形 36"/>
                <p:cNvSpPr/>
                <p:nvPr/>
              </p:nvSpPr>
              <p:spPr>
                <a:xfrm rot="5400000">
                  <a:off x="4183157" y="2456537"/>
                  <a:ext cx="345638" cy="288032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pic>
          <p:nvPicPr>
            <p:cNvPr id="33" name="Picture 15" descr="C:\Users\user\Downloads\noun_326094_cc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b="31640"/>
            <a:stretch>
              <a:fillRect/>
            </a:stretch>
          </p:blipFill>
          <p:spPr bwMode="auto">
            <a:xfrm>
              <a:off x="636060" y="4780806"/>
              <a:ext cx="1790726" cy="1224136"/>
            </a:xfrm>
            <a:prstGeom prst="rect">
              <a:avLst/>
            </a:prstGeom>
            <a:noFill/>
          </p:spPr>
        </p:pic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7401" r="33333" b="5320"/>
          <a:stretch/>
        </p:blipFill>
        <p:spPr bwMode="auto">
          <a:xfrm>
            <a:off x="3940627" y="242974"/>
            <a:ext cx="4053055" cy="50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"/>
          <a:stretch/>
        </p:blipFill>
        <p:spPr bwMode="auto">
          <a:xfrm>
            <a:off x="2966541" y="798602"/>
            <a:ext cx="5999964" cy="414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/>
          <p:cNvPicPr>
            <a:picLocks noChangeAspect="1" noChangeArrowheads="1"/>
          </p:cNvPicPr>
          <p:nvPr/>
        </p:nvPicPr>
        <p:blipFill>
          <a:blip r:embed="rId16" cstate="print"/>
          <a:srcRect l="4430" t="15469" r="4025" b="57953"/>
          <a:stretch>
            <a:fillRect/>
          </a:stretch>
        </p:blipFill>
        <p:spPr bwMode="auto">
          <a:xfrm rot="10800000" flipH="1" flipV="1">
            <a:off x="2726795" y="64845"/>
            <a:ext cx="6480720" cy="16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17" cstate="print"/>
          <a:srcRect l="14563" t="26375" r="16040" b="22438"/>
          <a:stretch>
            <a:fillRect/>
          </a:stretch>
        </p:blipFill>
        <p:spPr bwMode="auto">
          <a:xfrm>
            <a:off x="3096510" y="1895792"/>
            <a:ext cx="6012160" cy="332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8" cstate="print"/>
          <a:srcRect l="13825" t="44094" r="16777" b="24407"/>
          <a:stretch>
            <a:fillRect/>
          </a:stretch>
        </p:blipFill>
        <p:spPr bwMode="auto">
          <a:xfrm>
            <a:off x="2967805" y="1097635"/>
            <a:ext cx="5998700" cy="204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2185" y="854002"/>
            <a:ext cx="4888216" cy="366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半框架 19"/>
          <p:cNvSpPr/>
          <p:nvPr/>
        </p:nvSpPr>
        <p:spPr>
          <a:xfrm>
            <a:off x="323528" y="3635973"/>
            <a:ext cx="1944216" cy="1419622"/>
          </a:xfrm>
          <a:prstGeom prst="halfFrame">
            <a:avLst>
              <a:gd name="adj1" fmla="val 14743"/>
              <a:gd name="adj2" fmla="val 1831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半框架 20"/>
          <p:cNvSpPr/>
          <p:nvPr/>
        </p:nvSpPr>
        <p:spPr>
          <a:xfrm>
            <a:off x="4572000" y="2267821"/>
            <a:ext cx="1944216" cy="1419622"/>
          </a:xfrm>
          <a:prstGeom prst="halfFrame">
            <a:avLst>
              <a:gd name="adj1" fmla="val 14743"/>
              <a:gd name="adj2" fmla="val 1831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直角三角形 21"/>
          <p:cNvSpPr/>
          <p:nvPr/>
        </p:nvSpPr>
        <p:spPr>
          <a:xfrm flipH="1">
            <a:off x="1763688" y="2987901"/>
            <a:ext cx="432048" cy="36004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直角三角形 22"/>
          <p:cNvSpPr/>
          <p:nvPr/>
        </p:nvSpPr>
        <p:spPr>
          <a:xfrm flipH="1">
            <a:off x="6084168" y="1547741"/>
            <a:ext cx="432048" cy="360040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" descr="C:\Users\user\Downloads\noun_255015_cc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30000"/>
          </a:blip>
          <a:srcRect b="26240"/>
          <a:stretch>
            <a:fillRect/>
          </a:stretch>
        </p:blipFill>
        <p:spPr bwMode="auto">
          <a:xfrm>
            <a:off x="467544" y="2411837"/>
            <a:ext cx="1464377" cy="1080120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827584" y="3996013"/>
            <a:ext cx="1080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彼此認識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2411760" y="1763765"/>
            <a:ext cx="1944216" cy="2643758"/>
            <a:chOff x="2411760" y="1635646"/>
            <a:chExt cx="1944216" cy="2643758"/>
          </a:xfrm>
        </p:grpSpPr>
        <p:sp>
          <p:nvSpPr>
            <p:cNvPr id="27" name="半框架 26"/>
            <p:cNvSpPr/>
            <p:nvPr/>
          </p:nvSpPr>
          <p:spPr>
            <a:xfrm>
              <a:off x="2411760" y="2859782"/>
              <a:ext cx="1944216" cy="1419622"/>
            </a:xfrm>
            <a:prstGeom prst="halfFrame">
              <a:avLst>
                <a:gd name="adj1" fmla="val 14743"/>
                <a:gd name="adj2" fmla="val 1831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直角三角形 27"/>
            <p:cNvSpPr/>
            <p:nvPr/>
          </p:nvSpPr>
          <p:spPr>
            <a:xfrm flipH="1">
              <a:off x="3923928" y="2139702"/>
              <a:ext cx="432048" cy="360040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" name="Picture 3" descr="C:\Users\user\Downloads\noun_175969_cc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14858"/>
            <a:stretch>
              <a:fillRect/>
            </a:stretch>
          </p:blipFill>
          <p:spPr bwMode="auto">
            <a:xfrm flipH="1">
              <a:off x="2627784" y="1635646"/>
              <a:ext cx="1317661" cy="1121894"/>
            </a:xfrm>
            <a:prstGeom prst="rect">
              <a:avLst/>
            </a:prstGeom>
            <a:noFill/>
          </p:spPr>
        </p:pic>
        <p:sp>
          <p:nvSpPr>
            <p:cNvPr id="30" name="文字方塊 29"/>
            <p:cNvSpPr txBox="1"/>
            <p:nvPr/>
          </p:nvSpPr>
          <p:spPr>
            <a:xfrm>
              <a:off x="2915816" y="3147814"/>
              <a:ext cx="1080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共同規劃</a:t>
              </a:r>
              <a:endPara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1" name="Picture 4" descr="C:\Users\user\Downloads\noun_103765_cc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b="23000"/>
          <a:stretch>
            <a:fillRect/>
          </a:stretch>
        </p:blipFill>
        <p:spPr bwMode="auto">
          <a:xfrm>
            <a:off x="4644008" y="899669"/>
            <a:ext cx="1496277" cy="1152128"/>
          </a:xfrm>
          <a:prstGeom prst="rect">
            <a:avLst/>
          </a:prstGeom>
          <a:noFill/>
        </p:spPr>
      </p:pic>
      <p:sp>
        <p:nvSpPr>
          <p:cNvPr id="32" name="文字方塊 31"/>
          <p:cNvSpPr txBox="1"/>
          <p:nvPr/>
        </p:nvSpPr>
        <p:spPr>
          <a:xfrm>
            <a:off x="5076056" y="2609858"/>
            <a:ext cx="1080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適當表達</a:t>
            </a:r>
            <a:endParaRPr lang="zh-TW" altLang="en-US" sz="28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6588224" y="128119"/>
            <a:ext cx="2088232" cy="2839244"/>
            <a:chOff x="6588224" y="0"/>
            <a:chExt cx="2088232" cy="2839244"/>
          </a:xfrm>
        </p:grpSpPr>
        <p:sp>
          <p:nvSpPr>
            <p:cNvPr id="34" name="半框架 33"/>
            <p:cNvSpPr/>
            <p:nvPr/>
          </p:nvSpPr>
          <p:spPr>
            <a:xfrm>
              <a:off x="6732240" y="1419622"/>
              <a:ext cx="1944216" cy="1419622"/>
            </a:xfrm>
            <a:prstGeom prst="halfFrame">
              <a:avLst>
                <a:gd name="adj1" fmla="val 14743"/>
                <a:gd name="adj2" fmla="val 1831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pic>
          <p:nvPicPr>
            <p:cNvPr id="35" name="Picture 5" descr="C:\Users\user\Downloads\noun_569373_cc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20000"/>
            </a:blip>
            <a:srcRect b="30560"/>
            <a:stretch>
              <a:fillRect/>
            </a:stretch>
          </p:blipFill>
          <p:spPr bwMode="auto">
            <a:xfrm>
              <a:off x="6588224" y="0"/>
              <a:ext cx="1940695" cy="1347614"/>
            </a:xfrm>
            <a:prstGeom prst="rect">
              <a:avLst/>
            </a:prstGeom>
            <a:noFill/>
          </p:spPr>
        </p:pic>
        <p:sp>
          <p:nvSpPr>
            <p:cNvPr id="36" name="文字方塊 35"/>
            <p:cNvSpPr txBox="1"/>
            <p:nvPr/>
          </p:nvSpPr>
          <p:spPr>
            <a:xfrm>
              <a:off x="7236296" y="1851670"/>
              <a:ext cx="1080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勇於發問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7" name="Picture 7" descr="https://scontent-tpe1-1.xx.fbcdn.net/v/t1.0-9/1559679_1216569921690401_5726221837308541249_n.jpg?oh=05b86feec3fec52306e7518823fe8f78&amp;oe=584776A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67621"/>
            <a:ext cx="4319464" cy="3239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9" descr="https://scontent-tpe1-1.xx.fbcdn.net/v/t1.0-9/13230109_10208526540874947_8293334923834110817_n.jpg?oh=5c476c0bb3293435cfb5b6072fb9175a&amp;oe=58447883"/>
          <p:cNvPicPr>
            <a:picLocks noChangeAspect="1" noChangeArrowheads="1"/>
          </p:cNvPicPr>
          <p:nvPr/>
        </p:nvPicPr>
        <p:blipFill>
          <a:blip r:embed="rId9" cstate="print"/>
          <a:srcRect t="16500"/>
          <a:stretch>
            <a:fillRect/>
          </a:stretch>
        </p:blipFill>
        <p:spPr bwMode="auto">
          <a:xfrm>
            <a:off x="4716016" y="2411837"/>
            <a:ext cx="3671392" cy="229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11" descr="https://scontent-tpe1-1.xx.fbcdn.net/v/t1.0-9/11218865_1188934571120603_9174331665881470247_n.jpg?oh=3f6842d73d788375965bc65715e8041f&amp;oe=5844989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44108" y="299937"/>
            <a:ext cx="3707904" cy="208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文字方塊 39"/>
          <p:cNvSpPr txBox="1"/>
          <p:nvPr/>
        </p:nvSpPr>
        <p:spPr>
          <a:xfrm>
            <a:off x="4644008" y="3779989"/>
            <a:ext cx="410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spc="600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合作無間</a:t>
            </a:r>
            <a:endParaRPr lang="zh-TW" altLang="en-US" sz="6600" b="1" spc="600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2126" y="1186864"/>
            <a:ext cx="4077072" cy="305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2" grpId="0"/>
      <p:bldP spid="40" grpId="0"/>
    </p:bld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328</Words>
  <Application>Microsoft Office PowerPoint</Application>
  <PresentationFormat>如螢幕大小 (16:9)</PresentationFormat>
  <Paragraphs>100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Arial</vt:lpstr>
      <vt:lpstr>新細明體</vt:lpstr>
      <vt:lpstr>Hand Me Down S (BRK)</vt:lpstr>
      <vt:lpstr>Georgia</vt:lpstr>
      <vt:lpstr>微軟正黑體</vt:lpstr>
      <vt:lpstr>Muli</vt:lpstr>
      <vt:lpstr>Calibri</vt:lpstr>
      <vt:lpstr>Banquo template</vt:lpstr>
      <vt:lpstr>Banquo template</vt:lpstr>
      <vt:lpstr>我的TA時代 -- 傅馨瑩</vt:lpstr>
      <vt:lpstr>目錄</vt:lpstr>
      <vt:lpstr>傅馨瑩</vt:lpstr>
      <vt:lpstr>Question</vt:lpstr>
      <vt:lpstr>PowerPoint 簡報</vt:lpstr>
      <vt:lpstr>PowerPoint 簡報</vt:lpstr>
      <vt:lpstr>我當TA時 所具備的能力</vt:lpstr>
      <vt:lpstr>PowerPoint 簡報</vt:lpstr>
      <vt:lpstr>PowerPoint 簡報</vt:lpstr>
      <vt:lpstr>可能遇到之狀況</vt:lpstr>
      <vt:lpstr>課程規劃</vt:lpstr>
      <vt:lpstr>課程規劃</vt:lpstr>
      <vt:lpstr>與同學之互動</vt:lpstr>
      <vt:lpstr>與同學之互動</vt:lpstr>
      <vt:lpstr>同學評論</vt:lpstr>
      <vt:lpstr>結語</vt:lpstr>
      <vt:lpstr>結語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自覺用心 便是幹練 -- 傅馨瑩</dc:title>
  <dc:creator>傅馨瑩</dc:creator>
  <cp:lastModifiedBy>user</cp:lastModifiedBy>
  <cp:revision>9</cp:revision>
  <dcterms:modified xsi:type="dcterms:W3CDTF">2017-09-10T14:51:09Z</dcterms:modified>
</cp:coreProperties>
</file>