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313" r:id="rId3"/>
    <p:sldId id="272" r:id="rId4"/>
    <p:sldId id="273" r:id="rId5"/>
    <p:sldId id="275" r:id="rId6"/>
    <p:sldId id="276" r:id="rId7"/>
    <p:sldId id="277" r:id="rId8"/>
    <p:sldId id="278" r:id="rId9"/>
    <p:sldId id="314" r:id="rId10"/>
    <p:sldId id="315" r:id="rId11"/>
    <p:sldId id="282" r:id="rId12"/>
    <p:sldId id="285" r:id="rId13"/>
    <p:sldId id="316" r:id="rId14"/>
    <p:sldId id="287" r:id="rId15"/>
    <p:sldId id="288" r:id="rId16"/>
    <p:sldId id="289" r:id="rId17"/>
    <p:sldId id="290" r:id="rId18"/>
    <p:sldId id="317" r:id="rId19"/>
    <p:sldId id="318" r:id="rId20"/>
    <p:sldId id="293" r:id="rId21"/>
    <p:sldId id="292" r:id="rId22"/>
    <p:sldId id="294" r:id="rId23"/>
    <p:sldId id="295" r:id="rId24"/>
    <p:sldId id="296" r:id="rId25"/>
    <p:sldId id="297" r:id="rId26"/>
    <p:sldId id="298" r:id="rId27"/>
    <p:sldId id="311" r:id="rId28"/>
    <p:sldId id="312" r:id="rId29"/>
    <p:sldId id="310" r:id="rId30"/>
  </p:sldIdLst>
  <p:sldSz cx="9144000" cy="5143500" type="screen16x9"/>
  <p:notesSz cx="6858000" cy="9144000"/>
  <p:embeddedFontLst>
    <p:embeddedFont>
      <p:font typeface="華康兒風體W4(P)" pitchFamily="34" charset="-120"/>
      <p:regular r:id="rId31"/>
    </p:embeddedFont>
    <p:embeddedFont>
      <p:font typeface="微軟正黑體" pitchFamily="34" charset="-120"/>
      <p:regular r:id="rId32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6E"/>
    <a:srgbClr val="FBA519"/>
    <a:srgbClr val="FF9900"/>
    <a:srgbClr val="D1B096"/>
    <a:srgbClr val="EB7053"/>
    <a:srgbClr val="BF1003"/>
    <a:srgbClr val="FF6600"/>
    <a:srgbClr val="FFFFFF"/>
    <a:srgbClr val="FED00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1" autoAdjust="0"/>
  </p:normalViewPr>
  <p:slideViewPr>
    <p:cSldViewPr>
      <p:cViewPr varScale="1">
        <p:scale>
          <a:sx n="82" d="100"/>
          <a:sy n="82" d="100"/>
        </p:scale>
        <p:origin x="-260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37"/>
          <p:cNvSpPr/>
          <p:nvPr userDrawn="1"/>
        </p:nvSpPr>
        <p:spPr>
          <a:xfrm>
            <a:off x="899592" y="-668610"/>
            <a:ext cx="7470159" cy="65527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7085144" y="3225673"/>
            <a:ext cx="2244239" cy="224423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-1188603" y="-1674916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3" name="圖片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35" name="群組 34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36" name="橢圓 35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39" name="圖片 3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grpSp>
        <p:nvGrpSpPr>
          <p:cNvPr id="40" name="群組 39"/>
          <p:cNvGrpSpPr/>
          <p:nvPr userDrawn="1"/>
        </p:nvGrpSpPr>
        <p:grpSpPr>
          <a:xfrm>
            <a:off x="7344308" y="3443880"/>
            <a:ext cx="1758297" cy="1791042"/>
            <a:chOff x="7344308" y="3254499"/>
            <a:chExt cx="1944216" cy="1980423"/>
          </a:xfrm>
        </p:grpSpPr>
        <p:sp>
          <p:nvSpPr>
            <p:cNvPr id="41" name="橢圓 40"/>
            <p:cNvSpPr/>
            <p:nvPr/>
          </p:nvSpPr>
          <p:spPr>
            <a:xfrm>
              <a:off x="7596336" y="3533911"/>
              <a:ext cx="1440160" cy="1440160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7344308" y="3281883"/>
              <a:ext cx="1944216" cy="1944216"/>
            </a:xfrm>
            <a:prstGeom prst="ellipse">
              <a:avLst/>
            </a:prstGeom>
            <a:noFill/>
            <a:ln w="698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弧形 42"/>
            <p:cNvSpPr/>
            <p:nvPr/>
          </p:nvSpPr>
          <p:spPr>
            <a:xfrm rot="14008341">
              <a:off x="7347449" y="3296988"/>
              <a:ext cx="1937934" cy="1937934"/>
            </a:xfrm>
            <a:prstGeom prst="arc">
              <a:avLst/>
            </a:prstGeom>
            <a:ln w="698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4" name="圖片 4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25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7" r="31235" b="55308"/>
            <a:stretch/>
          </p:blipFill>
          <p:spPr>
            <a:xfrm rot="14295969">
              <a:off x="7657561" y="3275602"/>
              <a:ext cx="307655" cy="356959"/>
            </a:xfrm>
            <a:prstGeom prst="rect">
              <a:avLst/>
            </a:prstGeom>
            <a:noFill/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7" t="47407" r="31235" b="16398"/>
            <a:stretch/>
          </p:blipFill>
          <p:spPr>
            <a:xfrm rot="7980562">
              <a:off x="7450062" y="4745497"/>
              <a:ext cx="284805" cy="267615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 rot="465220">
              <a:off x="7376803" y="4114222"/>
              <a:ext cx="288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7" name="群組 46"/>
            <p:cNvGrpSpPr/>
            <p:nvPr/>
          </p:nvGrpSpPr>
          <p:grpSpPr>
            <a:xfrm rot="21261679">
              <a:off x="8553335" y="3254499"/>
              <a:ext cx="281538" cy="541387"/>
              <a:chOff x="8581913" y="3204540"/>
              <a:chExt cx="281538" cy="541387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13" r="21725" b="15962"/>
              <a:stretch/>
            </p:blipFill>
            <p:spPr>
              <a:xfrm rot="1864822" flipH="1">
                <a:off x="8651078" y="3204540"/>
                <a:ext cx="212373" cy="331970"/>
              </a:xfrm>
              <a:prstGeom prst="rect">
                <a:avLst/>
              </a:prstGeom>
            </p:spPr>
          </p:pic>
          <p:sp>
            <p:nvSpPr>
              <p:cNvPr id="49" name="矩形 48"/>
              <p:cNvSpPr/>
              <p:nvPr/>
            </p:nvSpPr>
            <p:spPr>
              <a:xfrm rot="7274948">
                <a:off x="8473913" y="3565927"/>
                <a:ext cx="288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0" name="矩形 49"/>
          <p:cNvSpPr/>
          <p:nvPr userDrawn="1"/>
        </p:nvSpPr>
        <p:spPr>
          <a:xfrm>
            <a:off x="7608375" y="3722813"/>
            <a:ext cx="1262072" cy="1262072"/>
          </a:xfrm>
          <a:prstGeom prst="rect">
            <a:avLst/>
          </a:prstGeom>
          <a:blipFill dpi="0"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4700"/>
                      </a14:imgEffect>
                      <a14:imgEffect>
                        <a14:brightnessContrast bright="-100000" contrast="-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7911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98896" y="127275"/>
            <a:ext cx="8928992" cy="4876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3159236" y="1661616"/>
            <a:ext cx="2808312" cy="2808312"/>
          </a:xfrm>
          <a:prstGeom prst="rect">
            <a:avLst/>
          </a:prstGeom>
          <a:blipFill dpi="0" rotWithShape="1">
            <a:blip r:embed="rId2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14" name="橢圓 13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sp>
        <p:nvSpPr>
          <p:cNvPr id="21" name="橢圓 20"/>
          <p:cNvSpPr/>
          <p:nvPr userDrawn="1"/>
        </p:nvSpPr>
        <p:spPr>
          <a:xfrm>
            <a:off x="7744390" y="3762260"/>
            <a:ext cx="1618091" cy="16180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54634"/>
            <a:ext cx="1375178" cy="1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98896" y="127275"/>
            <a:ext cx="8928992" cy="4876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3159236" y="1661616"/>
            <a:ext cx="2808312" cy="2808312"/>
          </a:xfrm>
          <a:prstGeom prst="rect">
            <a:avLst/>
          </a:prstGeom>
          <a:blipFill dpi="0" rotWithShape="1">
            <a:blip r:embed="rId2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14" name="橢圓 13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sp>
        <p:nvSpPr>
          <p:cNvPr id="19" name="橢圓 18"/>
          <p:cNvSpPr/>
          <p:nvPr userDrawn="1"/>
        </p:nvSpPr>
        <p:spPr>
          <a:xfrm>
            <a:off x="7744390" y="3762260"/>
            <a:ext cx="1618091" cy="16180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54634"/>
            <a:ext cx="1375178" cy="1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98896" y="127275"/>
            <a:ext cx="8928992" cy="4876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3159236" y="1661616"/>
            <a:ext cx="2808312" cy="2808312"/>
          </a:xfrm>
          <a:prstGeom prst="rect">
            <a:avLst/>
          </a:prstGeom>
          <a:blipFill dpi="0" rotWithShape="1">
            <a:blip r:embed="rId2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272808" cy="857250"/>
          </a:xfrm>
        </p:spPr>
        <p:txBody>
          <a:bodyPr/>
          <a:lstStyle/>
          <a:p>
            <a:r>
              <a:rPr lang="zh-TW" altLang="en-US" dirty="0"/>
              <a:t>按一下以編輯母片標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6251" y="1200151"/>
            <a:ext cx="7710549" cy="339447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7744390" y="3762260"/>
            <a:ext cx="1618091" cy="16180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14" name="橢圓 13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54634"/>
            <a:ext cx="1375178" cy="1400106"/>
          </a:xfrm>
          <a:prstGeom prst="rect">
            <a:avLst/>
          </a:prstGeom>
        </p:spPr>
      </p:pic>
      <p:sp>
        <p:nvSpPr>
          <p:cNvPr id="19" name="橢圓 18"/>
          <p:cNvSpPr/>
          <p:nvPr userDrawn="1"/>
        </p:nvSpPr>
        <p:spPr>
          <a:xfrm>
            <a:off x="8118392" y="4107122"/>
            <a:ext cx="896159" cy="8961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8251076" y="4217362"/>
            <a:ext cx="77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B0F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我</a:t>
            </a:r>
            <a:r>
              <a:rPr lang="zh-TW" altLang="en-US" sz="2000" b="1" dirty="0">
                <a:solidFill>
                  <a:srgbClr val="FF66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♥</a:t>
            </a:r>
            <a:r>
              <a:rPr lang="zh-TW" altLang="en-US" sz="2000" b="1" dirty="0">
                <a:solidFill>
                  <a:srgbClr val="00B0F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民主</a:t>
            </a:r>
          </a:p>
        </p:txBody>
      </p:sp>
    </p:spTree>
    <p:extLst>
      <p:ext uri="{BB962C8B-B14F-4D97-AF65-F5344CB8AC3E}">
        <p14:creationId xmlns:p14="http://schemas.microsoft.com/office/powerpoint/2010/main" val="250312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/>
          <p:cNvSpPr/>
          <p:nvPr userDrawn="1"/>
        </p:nvSpPr>
        <p:spPr>
          <a:xfrm>
            <a:off x="899592" y="-668610"/>
            <a:ext cx="7470159" cy="65527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3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橢圓 31"/>
          <p:cNvSpPr/>
          <p:nvPr userDrawn="1"/>
        </p:nvSpPr>
        <p:spPr>
          <a:xfrm>
            <a:off x="7085144" y="3225673"/>
            <a:ext cx="2244239" cy="224423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 userDrawn="1"/>
        </p:nvSpPr>
        <p:spPr>
          <a:xfrm>
            <a:off x="-1188603" y="-1674916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6" name="圖片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38" name="群組 37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39" name="橢圓 38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41" name="圖片 4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grpSp>
        <p:nvGrpSpPr>
          <p:cNvPr id="42" name="群組 41"/>
          <p:cNvGrpSpPr/>
          <p:nvPr userDrawn="1"/>
        </p:nvGrpSpPr>
        <p:grpSpPr>
          <a:xfrm>
            <a:off x="7344308" y="3443880"/>
            <a:ext cx="1758297" cy="1791042"/>
            <a:chOff x="7344308" y="3254499"/>
            <a:chExt cx="1944216" cy="1980423"/>
          </a:xfrm>
        </p:grpSpPr>
        <p:sp>
          <p:nvSpPr>
            <p:cNvPr id="43" name="橢圓 42"/>
            <p:cNvSpPr/>
            <p:nvPr/>
          </p:nvSpPr>
          <p:spPr>
            <a:xfrm>
              <a:off x="7596336" y="3533911"/>
              <a:ext cx="1440160" cy="1440160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7344308" y="3281883"/>
              <a:ext cx="1944216" cy="1944216"/>
            </a:xfrm>
            <a:prstGeom prst="ellipse">
              <a:avLst/>
            </a:prstGeom>
            <a:noFill/>
            <a:ln w="6985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弧形 44"/>
            <p:cNvSpPr/>
            <p:nvPr/>
          </p:nvSpPr>
          <p:spPr>
            <a:xfrm rot="14008341">
              <a:off x="7347449" y="3296988"/>
              <a:ext cx="1937934" cy="1937934"/>
            </a:xfrm>
            <a:prstGeom prst="arc">
              <a:avLst/>
            </a:prstGeom>
            <a:ln w="698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6" name="圖片 4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25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7" r="31235" b="55308"/>
            <a:stretch/>
          </p:blipFill>
          <p:spPr>
            <a:xfrm rot="14295969">
              <a:off x="7657561" y="3275602"/>
              <a:ext cx="307655" cy="356959"/>
            </a:xfrm>
            <a:prstGeom prst="rect">
              <a:avLst/>
            </a:prstGeom>
            <a:noFill/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7" t="47407" r="31235" b="16398"/>
            <a:stretch/>
          </p:blipFill>
          <p:spPr>
            <a:xfrm rot="7980562">
              <a:off x="7450062" y="4745497"/>
              <a:ext cx="284805" cy="267615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 rot="465220">
              <a:off x="7376803" y="4114222"/>
              <a:ext cx="288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9" name="群組 48"/>
            <p:cNvGrpSpPr/>
            <p:nvPr/>
          </p:nvGrpSpPr>
          <p:grpSpPr>
            <a:xfrm rot="21261679">
              <a:off x="8553335" y="3254499"/>
              <a:ext cx="281538" cy="541387"/>
              <a:chOff x="8581913" y="3204540"/>
              <a:chExt cx="281538" cy="541387"/>
            </a:xfrm>
          </p:grpSpPr>
          <p:pic>
            <p:nvPicPr>
              <p:cNvPr id="50" name="圖片 49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13" r="21725" b="15962"/>
              <a:stretch/>
            </p:blipFill>
            <p:spPr>
              <a:xfrm rot="1864822" flipH="1">
                <a:off x="8651078" y="3204540"/>
                <a:ext cx="212373" cy="331970"/>
              </a:xfrm>
              <a:prstGeom prst="rect">
                <a:avLst/>
              </a:prstGeom>
            </p:spPr>
          </p:pic>
          <p:sp>
            <p:nvSpPr>
              <p:cNvPr id="51" name="矩形 50"/>
              <p:cNvSpPr/>
              <p:nvPr/>
            </p:nvSpPr>
            <p:spPr>
              <a:xfrm rot="7274948">
                <a:off x="8473913" y="3565927"/>
                <a:ext cx="288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2" name="矩形 51"/>
          <p:cNvSpPr/>
          <p:nvPr userDrawn="1"/>
        </p:nvSpPr>
        <p:spPr>
          <a:xfrm>
            <a:off x="7608375" y="3722813"/>
            <a:ext cx="1262072" cy="1262072"/>
          </a:xfrm>
          <a:prstGeom prst="rect">
            <a:avLst/>
          </a:prstGeom>
          <a:blipFill dpi="0" rotWithShape="1"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4700"/>
                      </a14:imgEffect>
                      <a14:imgEffect>
                        <a14:brightnessContrast bright="-100000" contrast="-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4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74076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 userDrawn="1"/>
        </p:nvSpPr>
        <p:spPr>
          <a:xfrm>
            <a:off x="98896" y="127275"/>
            <a:ext cx="8928992" cy="4876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3159236" y="1661616"/>
            <a:ext cx="2808312" cy="2808312"/>
          </a:xfrm>
          <a:prstGeom prst="rect">
            <a:avLst/>
          </a:prstGeom>
          <a:blipFill dpi="0" rotWithShape="1">
            <a:blip r:embed="rId2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橢圓 9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14" name="群組 13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15" name="橢圓 14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sp>
        <p:nvSpPr>
          <p:cNvPr id="20" name="橢圓 19"/>
          <p:cNvSpPr/>
          <p:nvPr userDrawn="1"/>
        </p:nvSpPr>
        <p:spPr>
          <a:xfrm>
            <a:off x="7744390" y="3762260"/>
            <a:ext cx="1618091" cy="16180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54634"/>
            <a:ext cx="1375178" cy="1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6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 userDrawn="1"/>
        </p:nvSpPr>
        <p:spPr>
          <a:xfrm>
            <a:off x="98896" y="127275"/>
            <a:ext cx="8928992" cy="4876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3159236" y="1661616"/>
            <a:ext cx="2808312" cy="2808312"/>
          </a:xfrm>
          <a:prstGeom prst="rect">
            <a:avLst/>
          </a:prstGeom>
          <a:blipFill dpi="0" rotWithShape="1">
            <a:blip r:embed="rId2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橢圓 11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16" name="群組 15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17" name="橢圓 16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sp>
        <p:nvSpPr>
          <p:cNvPr id="22" name="橢圓 21"/>
          <p:cNvSpPr/>
          <p:nvPr userDrawn="1"/>
        </p:nvSpPr>
        <p:spPr>
          <a:xfrm>
            <a:off x="7744390" y="3762260"/>
            <a:ext cx="1618091" cy="16180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54634"/>
            <a:ext cx="1375178" cy="1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 userDrawn="1"/>
        </p:nvSpPr>
        <p:spPr>
          <a:xfrm>
            <a:off x="98896" y="127275"/>
            <a:ext cx="8928992" cy="4876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3159236" y="1661616"/>
            <a:ext cx="2808312" cy="2808312"/>
          </a:xfrm>
          <a:prstGeom prst="rect">
            <a:avLst/>
          </a:prstGeom>
          <a:blipFill dpi="0" rotWithShape="1">
            <a:blip r:embed="rId2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12" name="群組 11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13" name="橢圓 12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sp>
        <p:nvSpPr>
          <p:cNvPr id="20" name="橢圓 19"/>
          <p:cNvSpPr/>
          <p:nvPr userDrawn="1"/>
        </p:nvSpPr>
        <p:spPr>
          <a:xfrm>
            <a:off x="7744390" y="3762260"/>
            <a:ext cx="1618091" cy="16180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54634"/>
            <a:ext cx="1375178" cy="1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 userDrawn="1"/>
        </p:nvSpPr>
        <p:spPr>
          <a:xfrm>
            <a:off x="98896" y="127275"/>
            <a:ext cx="8928992" cy="4876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3159236" y="1661616"/>
            <a:ext cx="2808312" cy="2808312"/>
          </a:xfrm>
          <a:prstGeom prst="rect">
            <a:avLst/>
          </a:prstGeom>
          <a:blipFill dpi="0" rotWithShape="1">
            <a:blip r:embed="rId2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橢圓 6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11" name="群組 10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12" name="橢圓 11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sp>
        <p:nvSpPr>
          <p:cNvPr id="17" name="橢圓 16"/>
          <p:cNvSpPr/>
          <p:nvPr userDrawn="1"/>
        </p:nvSpPr>
        <p:spPr>
          <a:xfrm>
            <a:off x="7744390" y="3762260"/>
            <a:ext cx="1618091" cy="16180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54634"/>
            <a:ext cx="1375178" cy="1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8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 userDrawn="1"/>
        </p:nvSpPr>
        <p:spPr>
          <a:xfrm>
            <a:off x="98896" y="127275"/>
            <a:ext cx="8928992" cy="4876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3159236" y="1661616"/>
            <a:ext cx="2808312" cy="2808312"/>
          </a:xfrm>
          <a:prstGeom prst="rect">
            <a:avLst/>
          </a:prstGeom>
          <a:blipFill dpi="0" rotWithShape="1">
            <a:blip r:embed="rId2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橢圓 9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14" name="群組 13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15" name="橢圓 14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sp>
        <p:nvSpPr>
          <p:cNvPr id="20" name="橢圓 19"/>
          <p:cNvSpPr/>
          <p:nvPr userDrawn="1"/>
        </p:nvSpPr>
        <p:spPr>
          <a:xfrm>
            <a:off x="7744390" y="3762260"/>
            <a:ext cx="1618091" cy="16180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54634"/>
            <a:ext cx="1375178" cy="1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6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 userDrawn="1"/>
        </p:nvSpPr>
        <p:spPr>
          <a:xfrm>
            <a:off x="98896" y="127275"/>
            <a:ext cx="8928992" cy="4876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3159236" y="1661616"/>
            <a:ext cx="2808312" cy="2808312"/>
          </a:xfrm>
          <a:prstGeom prst="rect">
            <a:avLst/>
          </a:prstGeom>
          <a:blipFill dpi="0" rotWithShape="1">
            <a:blip r:embed="rId2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橢圓 9"/>
          <p:cNvSpPr/>
          <p:nvPr userDrawn="1"/>
        </p:nvSpPr>
        <p:spPr>
          <a:xfrm>
            <a:off x="412754" y="-1746924"/>
            <a:ext cx="10135910" cy="8567146"/>
          </a:xfrm>
          <a:prstGeom prst="ellipse">
            <a:avLst/>
          </a:prstGeom>
          <a:noFill/>
          <a:ln w="76200">
            <a:solidFill>
              <a:schemeClr val="bg1">
                <a:lumMod val="6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4" y="245518"/>
            <a:ext cx="501175" cy="50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3420272"/>
            <a:ext cx="491475" cy="4914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" y="1347613"/>
            <a:ext cx="387235" cy="387235"/>
          </a:xfrm>
          <a:prstGeom prst="rect">
            <a:avLst/>
          </a:prstGeom>
        </p:spPr>
      </p:pic>
      <p:grpSp>
        <p:nvGrpSpPr>
          <p:cNvPr id="14" name="群組 13"/>
          <p:cNvGrpSpPr/>
          <p:nvPr userDrawn="1"/>
        </p:nvGrpSpPr>
        <p:grpSpPr>
          <a:xfrm>
            <a:off x="195959" y="2365438"/>
            <a:ext cx="433591" cy="433591"/>
            <a:chOff x="5319969" y="3538909"/>
            <a:chExt cx="385062" cy="385062"/>
          </a:xfrm>
        </p:grpSpPr>
        <p:sp>
          <p:nvSpPr>
            <p:cNvPr id="15" name="橢圓 14"/>
            <p:cNvSpPr/>
            <p:nvPr/>
          </p:nvSpPr>
          <p:spPr>
            <a:xfrm>
              <a:off x="5377011" y="3595951"/>
              <a:ext cx="270978" cy="2709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69" y="3538909"/>
              <a:ext cx="385062" cy="385062"/>
            </a:xfrm>
            <a:prstGeom prst="rect">
              <a:avLst/>
            </a:prstGeom>
          </p:spPr>
        </p:pic>
      </p:grp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" y="4034667"/>
            <a:ext cx="942677" cy="1040041"/>
          </a:xfrm>
          <a:prstGeom prst="rect">
            <a:avLst/>
          </a:prstGeom>
        </p:spPr>
      </p:pic>
      <p:sp>
        <p:nvSpPr>
          <p:cNvPr id="20" name="橢圓 19"/>
          <p:cNvSpPr/>
          <p:nvPr userDrawn="1"/>
        </p:nvSpPr>
        <p:spPr>
          <a:xfrm>
            <a:off x="7744390" y="3762260"/>
            <a:ext cx="1618091" cy="161809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54634"/>
            <a:ext cx="1375178" cy="1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0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D301-F09A-4F3E-AC1D-0C824339E574}" type="datetimeFigureOut">
              <a:rPr lang="zh-TW" altLang="en-US" smtClean="0"/>
              <a:t>2017/10/4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F7E0-10DD-455F-92F6-32302FF072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58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9"/>
          <p:cNvSpPr>
            <a:spLocks noGrp="1"/>
          </p:cNvSpPr>
          <p:nvPr>
            <p:ph type="ctrTitle"/>
          </p:nvPr>
        </p:nvSpPr>
        <p:spPr>
          <a:xfrm>
            <a:off x="616024" y="3579862"/>
            <a:ext cx="7772400" cy="95850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zh-TW" altLang="en-US" sz="6000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「</a:t>
            </a:r>
            <a:r>
              <a:rPr lang="en-US" altLang="zh-TW" sz="7200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TA</a:t>
            </a:r>
            <a:r>
              <a:rPr lang="zh-TW" altLang="en-US" sz="6000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總動員，</a:t>
            </a:r>
            <a:r>
              <a:rPr lang="en-US" altLang="zh-TW" sz="6000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6000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6000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  雅蓁去哪兒</a:t>
            </a:r>
            <a:r>
              <a:rPr lang="en-US" altLang="zh-TW" sz="6000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!?</a:t>
            </a:r>
            <a:r>
              <a:rPr lang="zh-TW" altLang="en-US" sz="6000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」</a:t>
            </a:r>
            <a:endParaRPr lang="zh-TW" altLang="en-US" sz="6000" b="1" dirty="0">
              <a:solidFill>
                <a:srgbClr val="FF99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7" name="副標題 20"/>
          <p:cNvSpPr>
            <a:spLocks noGrp="1"/>
          </p:cNvSpPr>
          <p:nvPr>
            <p:ph type="subTitle" idx="1"/>
          </p:nvPr>
        </p:nvSpPr>
        <p:spPr>
          <a:xfrm>
            <a:off x="5004048" y="3579862"/>
            <a:ext cx="4536504" cy="64807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兒風體W4(P)" pitchFamily="34" charset="-120"/>
                <a:ea typeface="華康兒風體W4(P)" pitchFamily="34" charset="-120"/>
              </a:rPr>
              <a:t>			    </a:t>
            </a: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兒風體W4(P)" pitchFamily="34" charset="-120"/>
                <a:ea typeface="華康兒風體W4(P)" pitchFamily="34" charset="-120"/>
                <a:cs typeface="Calibri" panose="020F0502020204030204" pitchFamily="34" charset="0"/>
              </a:rPr>
              <a:t>2017.10.05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兒風體W4(P)" pitchFamily="34" charset="-120"/>
              <a:ea typeface="華康兒風體W4(P)" pitchFamily="34" charset="-12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483518"/>
            <a:ext cx="6408712" cy="1444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300"/>
              </a:lnSpc>
            </a:pPr>
            <a:r>
              <a:rPr lang="en-US" altLang="zh-TW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兒風體W4(P)" pitchFamily="34" charset="-120"/>
                <a:ea typeface="華康兒風體W4(P)" pitchFamily="34" charset="-120"/>
              </a:rPr>
              <a:t>106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zh-TW" alt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創新先導計畫  </a:t>
            </a:r>
            <a:endParaRPr lang="en-US" altLang="zh-TW" sz="2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300"/>
              </a:lnSpc>
            </a:pPr>
            <a:r>
              <a:rPr lang="zh-TW" alt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種子</a:t>
            </a:r>
            <a:r>
              <a:rPr lang="zh-TW" alt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傑出</a:t>
            </a:r>
            <a:r>
              <a:rPr lang="en-US" altLang="zh-TW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TA</a:t>
            </a:r>
            <a:r>
              <a:rPr lang="zh-TW" alt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工作坊</a:t>
            </a:r>
            <a:endParaRPr lang="zh-TW" alt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272808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五、協助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相關經費核銷</a:t>
            </a:r>
            <a:endParaRPr lang="zh-TW" altLang="en-US" b="1" dirty="0">
              <a:solidFill>
                <a:srgbClr val="FF99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5" name="圖片 4" descr="報帳 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92" y="1074187"/>
            <a:ext cx="2627630" cy="361442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02" y="1059582"/>
            <a:ext cx="2627630" cy="3613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8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六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協助參訪事宜</a:t>
            </a:r>
          </a:p>
        </p:txBody>
      </p:sp>
      <p:sp>
        <p:nvSpPr>
          <p:cNvPr id="5" name="語音泡泡: 橢圓形 4"/>
          <p:cNvSpPr/>
          <p:nvPr/>
        </p:nvSpPr>
        <p:spPr>
          <a:xfrm>
            <a:off x="6804248" y="1347614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立法院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參訪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6401" r="8271"/>
          <a:stretch/>
        </p:blipFill>
        <p:spPr>
          <a:xfrm>
            <a:off x="1657398" y="1419622"/>
            <a:ext cx="5002835" cy="328289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97" y="1419622"/>
            <a:ext cx="5002835" cy="33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七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定期紀錄</a:t>
            </a:r>
          </a:p>
        </p:txBody>
      </p:sp>
      <p:sp>
        <p:nvSpPr>
          <p:cNvPr id="5" name="語音泡泡: 橢圓形 4"/>
          <p:cNvSpPr/>
          <p:nvPr/>
        </p:nvSpPr>
        <p:spPr>
          <a:xfrm>
            <a:off x="6018775" y="1563638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跟班反思單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063229"/>
            <a:ext cx="2749534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七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定期紀錄</a:t>
            </a:r>
          </a:p>
        </p:txBody>
      </p:sp>
      <p:sp>
        <p:nvSpPr>
          <p:cNvPr id="5" name="語音泡泡: 橢圓形 4"/>
          <p:cNvSpPr/>
          <p:nvPr/>
        </p:nvSpPr>
        <p:spPr>
          <a:xfrm>
            <a:off x="6018775" y="1563638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紀錄每次會議紀錄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09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94"/>
          <a:stretch>
            <a:fillRect/>
          </a:stretch>
        </p:blipFill>
        <p:spPr bwMode="auto">
          <a:xfrm>
            <a:off x="2555776" y="1059582"/>
            <a:ext cx="2571750" cy="370776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1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八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製作期初與期末成果影片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03598"/>
            <a:ext cx="594386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九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期末發表會文宣製作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31590"/>
            <a:ext cx="2536849" cy="3591067"/>
          </a:xfrm>
          <a:prstGeom prst="rect">
            <a:avLst/>
          </a:prstGeom>
        </p:spPr>
      </p:pic>
      <p:sp>
        <p:nvSpPr>
          <p:cNvPr id="8" name="箭號: 向左 7"/>
          <p:cNvSpPr/>
          <p:nvPr/>
        </p:nvSpPr>
        <p:spPr>
          <a:xfrm>
            <a:off x="5221511" y="1927036"/>
            <a:ext cx="2592288" cy="1461924"/>
          </a:xfrm>
          <a:prstGeom prst="lef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發表會海報</a:t>
            </a:r>
          </a:p>
        </p:txBody>
      </p:sp>
    </p:spTree>
    <p:extLst>
      <p:ext uri="{BB962C8B-B14F-4D97-AF65-F5344CB8AC3E}">
        <p14:creationId xmlns:p14="http://schemas.microsoft.com/office/powerpoint/2010/main" val="1064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3176"/>
            <a:ext cx="4901837" cy="34277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3176"/>
            <a:ext cx="4901837" cy="34277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九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期末發表會文宣製作</a:t>
            </a:r>
          </a:p>
        </p:txBody>
      </p:sp>
      <p:sp>
        <p:nvSpPr>
          <p:cNvPr id="9" name="語音泡泡: 橢圓形 8"/>
          <p:cNvSpPr/>
          <p:nvPr/>
        </p:nvSpPr>
        <p:spPr>
          <a:xfrm>
            <a:off x="6649706" y="1779662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發表會三折頁</a:t>
            </a:r>
          </a:p>
        </p:txBody>
      </p:sp>
    </p:spTree>
    <p:extLst>
      <p:ext uri="{BB962C8B-B14F-4D97-AF65-F5344CB8AC3E}">
        <p14:creationId xmlns:p14="http://schemas.microsoft.com/office/powerpoint/2010/main" val="38561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九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期末發表會文宣製作</a:t>
            </a:r>
          </a:p>
        </p:txBody>
      </p:sp>
      <p:sp>
        <p:nvSpPr>
          <p:cNvPr id="9" name="語音泡泡: 橢圓形 8"/>
          <p:cNvSpPr/>
          <p:nvPr/>
        </p:nvSpPr>
        <p:spPr>
          <a:xfrm>
            <a:off x="6649706" y="1779662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發表會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47614"/>
            <a:ext cx="411682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十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、協助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製作課程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紀念手冊</a:t>
            </a:r>
            <a:endParaRPr lang="zh-TW" altLang="en-US" b="1" dirty="0">
              <a:solidFill>
                <a:srgbClr val="FF99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9" name="語音泡泡: 橢圓形 8"/>
          <p:cNvSpPr/>
          <p:nvPr/>
        </p:nvSpPr>
        <p:spPr>
          <a:xfrm>
            <a:off x="6649706" y="1779662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手冊內容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外衣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725" r="3629" b="2962"/>
          <a:stretch>
            <a:fillRect/>
          </a:stretch>
        </p:blipFill>
        <p:spPr bwMode="auto">
          <a:xfrm>
            <a:off x="1619672" y="1275606"/>
            <a:ext cx="2242185" cy="320421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6" name="圖片 5" descr="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2725" r="3552" b="2744"/>
          <a:stretch>
            <a:fillRect/>
          </a:stretch>
        </p:blipFill>
        <p:spPr bwMode="auto">
          <a:xfrm>
            <a:off x="4048252" y="1275606"/>
            <a:ext cx="2272030" cy="320421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2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十一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、期末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發表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會統籌</a:t>
            </a:r>
            <a:endParaRPr lang="zh-TW" altLang="en-US" b="1" dirty="0">
              <a:solidFill>
                <a:srgbClr val="FF99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9" name="語音泡泡: 橢圓形 8"/>
          <p:cNvSpPr/>
          <p:nvPr/>
        </p:nvSpPr>
        <p:spPr>
          <a:xfrm>
            <a:off x="6228184" y="1779662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  <a:solidFill>
            <a:srgbClr val="EE866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期末工作分配表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工作分配表 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9582"/>
            <a:ext cx="2787627" cy="3834024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7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483518"/>
            <a:ext cx="7772400" cy="1102519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BA519"/>
                </a:solidFill>
                <a:latin typeface="華康兒風體W4(P)" pitchFamily="34" charset="-120"/>
                <a:ea typeface="華康兒風體W4(P)" pitchFamily="34" charset="-120"/>
              </a:rPr>
              <a:t>目錄</a:t>
            </a:r>
            <a:endParaRPr lang="zh-TW" altLang="en-US" sz="6000" b="1" dirty="0">
              <a:solidFill>
                <a:srgbClr val="FBA519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707904" y="1851670"/>
            <a:ext cx="3312368" cy="273630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rgbClr val="00B050"/>
                </a:solidFill>
                <a:latin typeface="華康兒風體W4(P)" pitchFamily="34" charset="-120"/>
                <a:ea typeface="華康兒風體W4(P)" pitchFamily="34" charset="-120"/>
              </a:rPr>
              <a:t>自我介紹</a:t>
            </a:r>
            <a:endParaRPr lang="en-US" altLang="zh-TW" sz="3600" dirty="0" smtClean="0">
              <a:solidFill>
                <a:srgbClr val="00B050"/>
              </a:solidFill>
              <a:latin typeface="華康兒風體W4(P)" pitchFamily="34" charset="-120"/>
              <a:ea typeface="華康兒風體W4(P)" pitchFamily="34" charset="-120"/>
            </a:endParaRPr>
          </a:p>
          <a:p>
            <a:pPr algn="l"/>
            <a:r>
              <a:rPr lang="zh-TW" altLang="en-US" sz="3600" dirty="0" smtClean="0">
                <a:solidFill>
                  <a:srgbClr val="00B050"/>
                </a:solidFill>
                <a:latin typeface="華康兒風體W4(P)" pitchFamily="34" charset="-120"/>
                <a:ea typeface="華康兒風體W4(P)" pitchFamily="34" charset="-120"/>
              </a:rPr>
              <a:t>工作</a:t>
            </a:r>
            <a:r>
              <a:rPr lang="zh-TW" altLang="en-US" sz="3600" dirty="0">
                <a:solidFill>
                  <a:srgbClr val="00B050"/>
                </a:solidFill>
                <a:latin typeface="華康兒風體W4(P)" pitchFamily="34" charset="-120"/>
                <a:ea typeface="華康兒風體W4(P)" pitchFamily="34" charset="-120"/>
              </a:rPr>
              <a:t>週</a:t>
            </a:r>
            <a:r>
              <a:rPr lang="zh-TW" altLang="en-US" sz="3600" dirty="0" smtClean="0">
                <a:solidFill>
                  <a:srgbClr val="00B050"/>
                </a:solidFill>
                <a:latin typeface="華康兒風體W4(P)" pitchFamily="34" charset="-120"/>
                <a:ea typeface="華康兒風體W4(P)" pitchFamily="34" charset="-120"/>
              </a:rPr>
              <a:t>誌</a:t>
            </a:r>
            <a:endParaRPr lang="en-US" altLang="zh-TW" sz="3600" dirty="0" smtClean="0">
              <a:solidFill>
                <a:srgbClr val="00B050"/>
              </a:solidFill>
              <a:latin typeface="華康兒風體W4(P)" pitchFamily="34" charset="-120"/>
              <a:ea typeface="華康兒風體W4(P)" pitchFamily="34" charset="-120"/>
            </a:endParaRPr>
          </a:p>
          <a:p>
            <a:pPr algn="l"/>
            <a:r>
              <a:rPr lang="zh-TW" altLang="en-US" sz="3600" dirty="0">
                <a:solidFill>
                  <a:srgbClr val="00B050"/>
                </a:solidFill>
                <a:latin typeface="華康兒風體W4(P)" pitchFamily="34" charset="-120"/>
                <a:ea typeface="華康兒風體W4(P)" pitchFamily="34" charset="-120"/>
              </a:rPr>
              <a:t>與同學</a:t>
            </a:r>
            <a:r>
              <a:rPr lang="zh-TW" altLang="en-US" sz="3600" dirty="0" smtClean="0">
                <a:solidFill>
                  <a:srgbClr val="00B050"/>
                </a:solidFill>
                <a:latin typeface="華康兒風體W4(P)" pitchFamily="34" charset="-120"/>
                <a:ea typeface="華康兒風體W4(P)" pitchFamily="34" charset="-120"/>
              </a:rPr>
              <a:t>互動</a:t>
            </a:r>
            <a:endParaRPr lang="en-US" altLang="zh-TW" sz="3600" dirty="0" smtClean="0">
              <a:solidFill>
                <a:srgbClr val="00B050"/>
              </a:solidFill>
              <a:latin typeface="華康兒風體W4(P)" pitchFamily="34" charset="-120"/>
              <a:ea typeface="華康兒風體W4(P)" pitchFamily="34" charset="-120"/>
            </a:endParaRPr>
          </a:p>
          <a:p>
            <a:pPr algn="l"/>
            <a:r>
              <a:rPr lang="zh-TW" altLang="en-US" sz="3600" dirty="0">
                <a:solidFill>
                  <a:srgbClr val="00B050"/>
                </a:solidFill>
                <a:latin typeface="華康兒風體W4(P)" pitchFamily="34" charset="-120"/>
                <a:ea typeface="華康兒風體W4(P)" pitchFamily="34" charset="-120"/>
              </a:rPr>
              <a:t>結語</a:t>
            </a:r>
            <a:endParaRPr lang="en-US" altLang="zh-TW" sz="3600" dirty="0" smtClean="0">
              <a:solidFill>
                <a:srgbClr val="00B050"/>
              </a:solidFill>
              <a:latin typeface="華康兒風體W4(P)" pitchFamily="34" charset="-120"/>
              <a:ea typeface="華康兒風體W4(P)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2067694"/>
            <a:ext cx="432048" cy="4320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2709814"/>
            <a:ext cx="432048" cy="4320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3306590"/>
            <a:ext cx="432048" cy="4320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3954662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995686"/>
            <a:ext cx="7272808" cy="8572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en-US" sz="8800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② 與同學互動</a:t>
            </a:r>
          </a:p>
        </p:txBody>
      </p:sp>
    </p:spTree>
    <p:extLst>
      <p:ext uri="{BB962C8B-B14F-4D97-AF65-F5344CB8AC3E}">
        <p14:creationId xmlns:p14="http://schemas.microsoft.com/office/powerpoint/2010/main" val="11166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一、每周到班跟課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9622"/>
            <a:ext cx="4568850" cy="3024336"/>
          </a:xfrm>
          <a:prstGeom prst="rect">
            <a:avLst/>
          </a:prstGeom>
        </p:spPr>
      </p:pic>
      <p:sp>
        <p:nvSpPr>
          <p:cNvPr id="7" name="語音泡泡: 橢圓形 6"/>
          <p:cNvSpPr/>
          <p:nvPr/>
        </p:nvSpPr>
        <p:spPr>
          <a:xfrm>
            <a:off x="6649706" y="1779662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  <a:solidFill>
            <a:srgbClr val="EB705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協助同學課堂分組</a:t>
            </a:r>
          </a:p>
        </p:txBody>
      </p:sp>
    </p:spTree>
    <p:extLst>
      <p:ext uri="{BB962C8B-B14F-4D97-AF65-F5344CB8AC3E}">
        <p14:creationId xmlns:p14="http://schemas.microsoft.com/office/powerpoint/2010/main" val="7453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一、每周到班跟課</a:t>
            </a:r>
          </a:p>
        </p:txBody>
      </p:sp>
      <p:sp>
        <p:nvSpPr>
          <p:cNvPr id="7" name="語音泡泡: 橢圓形 6"/>
          <p:cNvSpPr/>
          <p:nvPr/>
        </p:nvSpPr>
        <p:spPr>
          <a:xfrm>
            <a:off x="6649706" y="1779662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  <a:solidFill>
            <a:srgbClr val="EB705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協助討論課進行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7614"/>
            <a:ext cx="4456836" cy="29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一、每周到班跟課</a:t>
            </a:r>
          </a:p>
        </p:txBody>
      </p:sp>
      <p:sp>
        <p:nvSpPr>
          <p:cNvPr id="7" name="語音泡泡: 橢圓形 6"/>
          <p:cNvSpPr/>
          <p:nvPr/>
        </p:nvSpPr>
        <p:spPr>
          <a:xfrm>
            <a:off x="6649706" y="1779662"/>
            <a:ext cx="2016224" cy="1440160"/>
          </a:xfrm>
          <a:prstGeom prst="wedgeEllipseCallout">
            <a:avLst>
              <a:gd name="adj1" fmla="val -47484"/>
              <a:gd name="adj2" fmla="val 43726"/>
            </a:avLst>
          </a:prstGeom>
          <a:solidFill>
            <a:srgbClr val="EB705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演講時協助演講者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7614"/>
            <a:ext cx="4602918" cy="30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二、利用網路平台與同學互動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9120"/>
          <a:stretch>
            <a:fillRect/>
          </a:stretch>
        </p:blipFill>
        <p:spPr bwMode="auto">
          <a:xfrm>
            <a:off x="1835696" y="1491630"/>
            <a:ext cx="4584065" cy="297688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grpSp>
        <p:nvGrpSpPr>
          <p:cNvPr id="6" name="群組 5"/>
          <p:cNvGrpSpPr/>
          <p:nvPr/>
        </p:nvGrpSpPr>
        <p:grpSpPr>
          <a:xfrm>
            <a:off x="6849395" y="1931128"/>
            <a:ext cx="1971077" cy="1152128"/>
            <a:chOff x="6916989" y="1661010"/>
            <a:chExt cx="1971077" cy="1152128"/>
          </a:xfrm>
        </p:grpSpPr>
        <p:sp>
          <p:nvSpPr>
            <p:cNvPr id="8" name="語音泡泡: 圓角矩形 7"/>
            <p:cNvSpPr/>
            <p:nvPr/>
          </p:nvSpPr>
          <p:spPr>
            <a:xfrm rot="492480">
              <a:off x="6916989" y="1661010"/>
              <a:ext cx="1944216" cy="1152128"/>
            </a:xfrm>
            <a:prstGeom prst="wedgeRoundRectCallout">
              <a:avLst>
                <a:gd name="adj1" fmla="val -39254"/>
                <a:gd name="adj2" fmla="val 6977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 rot="520757">
              <a:off x="7087866" y="1929174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解答同學期</a:t>
              </a:r>
              <a:endPara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末報告規則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8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二、利用網路平台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91630"/>
            <a:ext cx="4608975" cy="292023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705380" y="1923678"/>
            <a:ext cx="1971076" cy="1152128"/>
            <a:chOff x="6916989" y="1661010"/>
            <a:chExt cx="1971076" cy="1152128"/>
          </a:xfrm>
        </p:grpSpPr>
        <p:sp>
          <p:nvSpPr>
            <p:cNvPr id="9" name="語音泡泡: 圓角矩形 8"/>
            <p:cNvSpPr/>
            <p:nvPr/>
          </p:nvSpPr>
          <p:spPr>
            <a:xfrm rot="492480">
              <a:off x="6916989" y="1661010"/>
              <a:ext cx="1944216" cy="1152128"/>
            </a:xfrm>
            <a:prstGeom prst="wedgeRoundRectCallout">
              <a:avLst>
                <a:gd name="adj1" fmla="val -39254"/>
                <a:gd name="adj2" fmla="val 6977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 rot="520757">
              <a:off x="7087865" y="1929174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成立組長群</a:t>
              </a:r>
              <a:endPara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組討論問題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6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二、利用網路平台</a:t>
            </a:r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2627784" y="987574"/>
            <a:ext cx="2847855" cy="3856119"/>
            <a:chOff x="4249" y="1451"/>
            <a:chExt cx="6054" cy="8195"/>
          </a:xfrm>
        </p:grpSpPr>
        <p:pic>
          <p:nvPicPr>
            <p:cNvPr id="6" name="Picture 3" descr="林育賢1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95"/>
            <a:stretch>
              <a:fillRect/>
            </a:stretch>
          </p:blipFill>
          <p:spPr bwMode="auto">
            <a:xfrm>
              <a:off x="4322" y="1451"/>
              <a:ext cx="286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林育賢1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74" b="14488"/>
            <a:stretch>
              <a:fillRect/>
            </a:stretch>
          </p:blipFill>
          <p:spPr bwMode="auto">
            <a:xfrm>
              <a:off x="4249" y="5858"/>
              <a:ext cx="2868" cy="3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林育賢1-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6" b="16840"/>
            <a:stretch>
              <a:fillRect/>
            </a:stretch>
          </p:blipFill>
          <p:spPr bwMode="auto">
            <a:xfrm>
              <a:off x="7435" y="1451"/>
              <a:ext cx="2868" cy="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林育賢1-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15"/>
            <a:stretch>
              <a:fillRect/>
            </a:stretch>
          </p:blipFill>
          <p:spPr bwMode="auto">
            <a:xfrm>
              <a:off x="7435" y="5081"/>
              <a:ext cx="2868" cy="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群組 10"/>
          <p:cNvGrpSpPr/>
          <p:nvPr/>
        </p:nvGrpSpPr>
        <p:grpSpPr>
          <a:xfrm>
            <a:off x="6588224" y="1931128"/>
            <a:ext cx="1944216" cy="1152128"/>
            <a:chOff x="6916989" y="1661010"/>
            <a:chExt cx="1944216" cy="1152128"/>
          </a:xfrm>
        </p:grpSpPr>
        <p:sp>
          <p:nvSpPr>
            <p:cNvPr id="12" name="語音泡泡: 圓角矩形 11"/>
            <p:cNvSpPr/>
            <p:nvPr/>
          </p:nvSpPr>
          <p:spPr>
            <a:xfrm rot="492480">
              <a:off x="6916989" y="1661010"/>
              <a:ext cx="1944216" cy="1152128"/>
            </a:xfrm>
            <a:prstGeom prst="wedgeRoundRectCallout">
              <a:avLst>
                <a:gd name="adj1" fmla="val -39254"/>
                <a:gd name="adj2" fmla="val 6977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 rot="520757">
              <a:off x="6988997" y="1867743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與林○賢同學的對話紀錄</a:t>
              </a:r>
            </a:p>
          </p:txBody>
        </p:sp>
      </p:grpSp>
      <p:sp>
        <p:nvSpPr>
          <p:cNvPr id="4" name="箭號: 向左 3"/>
          <p:cNvSpPr/>
          <p:nvPr/>
        </p:nvSpPr>
        <p:spPr>
          <a:xfrm rot="899334">
            <a:off x="1825934" y="2782823"/>
            <a:ext cx="5400600" cy="1191823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EE8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找出缺席的原因，並且尋找解決辦法</a:t>
            </a:r>
          </a:p>
        </p:txBody>
      </p:sp>
    </p:spTree>
    <p:extLst>
      <p:ext uri="{BB962C8B-B14F-4D97-AF65-F5344CB8AC3E}">
        <p14:creationId xmlns:p14="http://schemas.microsoft.com/office/powerpoint/2010/main" val="35949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139702"/>
            <a:ext cx="7848872" cy="857250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zh-TW" altLang="en-US" sz="8800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③最後，</a:t>
            </a:r>
            <a:r>
              <a:rPr lang="en-US" altLang="zh-TW" sz="8800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8800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8800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    我學到了</a:t>
            </a:r>
            <a:r>
              <a:rPr lang="en-US" altLang="zh-TW" sz="8800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…</a:t>
            </a:r>
            <a:endParaRPr lang="zh-TW" altLang="en-US" sz="8800" b="1" dirty="0">
              <a:solidFill>
                <a:srgbClr val="FF99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28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形 7" descr="女人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80112" y="2177307"/>
            <a:ext cx="1440160" cy="144016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44008" y="1645806"/>
            <a:ext cx="1080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&gt;</a:t>
            </a:r>
            <a:endParaRPr lang="zh-TW" altLang="en-US" sz="11500" b="1" dirty="0">
              <a:solidFill>
                <a:srgbClr val="FF99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10" name="圖形 9" descr="團體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58008" y="1569220"/>
            <a:ext cx="2191164" cy="2191164"/>
          </a:xfrm>
          <a:prstGeom prst="rect">
            <a:avLst/>
          </a:prstGeom>
        </p:spPr>
      </p:pic>
      <p:pic>
        <p:nvPicPr>
          <p:cNvPr id="5" name="圖形 4" descr="團體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43708" y="1784926"/>
            <a:ext cx="2520280" cy="252028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386192" y="937920"/>
            <a:ext cx="1810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同學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803894" y="911074"/>
            <a:ext cx="181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TA</a:t>
            </a:r>
            <a:endParaRPr lang="zh-TW" altLang="en-US" sz="5400" dirty="0">
              <a:solidFill>
                <a:schemeClr val="bg2">
                  <a:lumMod val="10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653590" y="409229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萬種藉口</a:t>
            </a:r>
            <a:r>
              <a:rPr lang="en-US" altLang="zh-TW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老師會知道嗎</a:t>
            </a:r>
            <a:r>
              <a:rPr lang="en-US" altLang="zh-TW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?!</a:t>
            </a:r>
            <a:endParaRPr lang="zh-TW" altLang="en-US" sz="24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57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331510" y="3232252"/>
            <a:ext cx="1277291" cy="12772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耐心</a:t>
            </a:r>
          </a:p>
        </p:txBody>
      </p:sp>
      <p:sp>
        <p:nvSpPr>
          <p:cNvPr id="4" name="橢圓 3"/>
          <p:cNvSpPr/>
          <p:nvPr/>
        </p:nvSpPr>
        <p:spPr>
          <a:xfrm>
            <a:off x="4148258" y="3579862"/>
            <a:ext cx="1277291" cy="12772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用心</a:t>
            </a:r>
          </a:p>
        </p:txBody>
      </p:sp>
      <p:sp>
        <p:nvSpPr>
          <p:cNvPr id="5" name="橢圓 4"/>
          <p:cNvSpPr/>
          <p:nvPr/>
        </p:nvSpPr>
        <p:spPr>
          <a:xfrm>
            <a:off x="6073869" y="3247040"/>
            <a:ext cx="1277291" cy="12772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盡心</a:t>
            </a:r>
          </a:p>
        </p:txBody>
      </p:sp>
      <p:sp>
        <p:nvSpPr>
          <p:cNvPr id="6" name="橢圓 5"/>
          <p:cNvSpPr/>
          <p:nvPr/>
        </p:nvSpPr>
        <p:spPr>
          <a:xfrm>
            <a:off x="5233109" y="381426"/>
            <a:ext cx="1277291" cy="12772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</a:p>
        </p:txBody>
      </p:sp>
      <p:sp>
        <p:nvSpPr>
          <p:cNvPr id="7" name="橢圓 6"/>
          <p:cNvSpPr/>
          <p:nvPr/>
        </p:nvSpPr>
        <p:spPr>
          <a:xfrm>
            <a:off x="3271490" y="244064"/>
            <a:ext cx="1277291" cy="12772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</a:p>
        </p:txBody>
      </p:sp>
      <p:sp>
        <p:nvSpPr>
          <p:cNvPr id="8" name="橢圓 7"/>
          <p:cNvSpPr/>
          <p:nvPr/>
        </p:nvSpPr>
        <p:spPr>
          <a:xfrm>
            <a:off x="6730595" y="1494329"/>
            <a:ext cx="1277291" cy="12772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效率</a:t>
            </a:r>
          </a:p>
        </p:txBody>
      </p:sp>
      <p:sp>
        <p:nvSpPr>
          <p:cNvPr id="9" name="橢圓 8"/>
          <p:cNvSpPr/>
          <p:nvPr/>
        </p:nvSpPr>
        <p:spPr>
          <a:xfrm>
            <a:off x="1656528" y="1540204"/>
            <a:ext cx="1277291" cy="12772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精準</a:t>
            </a:r>
          </a:p>
        </p:txBody>
      </p:sp>
      <p:sp>
        <p:nvSpPr>
          <p:cNvPr id="14" name="箭號: 向上 13"/>
          <p:cNvSpPr/>
          <p:nvPr/>
        </p:nvSpPr>
        <p:spPr>
          <a:xfrm>
            <a:off x="4098346" y="1490855"/>
            <a:ext cx="1535322" cy="1741397"/>
          </a:xfrm>
          <a:prstGeom prst="upArrow">
            <a:avLst/>
          </a:prstGeom>
          <a:solidFill>
            <a:srgbClr val="FBA51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</a:t>
            </a:r>
          </a:p>
        </p:txBody>
      </p:sp>
      <p:sp>
        <p:nvSpPr>
          <p:cNvPr id="19" name="加號 18"/>
          <p:cNvSpPr/>
          <p:nvPr/>
        </p:nvSpPr>
        <p:spPr>
          <a:xfrm>
            <a:off x="2699792" y="1059582"/>
            <a:ext cx="441826" cy="441826"/>
          </a:xfrm>
          <a:prstGeom prst="mathPlu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加號 19"/>
          <p:cNvSpPr/>
          <p:nvPr/>
        </p:nvSpPr>
        <p:spPr>
          <a:xfrm>
            <a:off x="2104003" y="2905236"/>
            <a:ext cx="441826" cy="441826"/>
          </a:xfrm>
          <a:prstGeom prst="mathPlu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加號 20"/>
          <p:cNvSpPr/>
          <p:nvPr/>
        </p:nvSpPr>
        <p:spPr>
          <a:xfrm>
            <a:off x="3552419" y="4173820"/>
            <a:ext cx="441826" cy="441826"/>
          </a:xfrm>
          <a:prstGeom prst="mathPlu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加號 21"/>
          <p:cNvSpPr/>
          <p:nvPr/>
        </p:nvSpPr>
        <p:spPr>
          <a:xfrm>
            <a:off x="5619582" y="4173820"/>
            <a:ext cx="441826" cy="441826"/>
          </a:xfrm>
          <a:prstGeom prst="mathPlu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加號 22"/>
          <p:cNvSpPr/>
          <p:nvPr/>
        </p:nvSpPr>
        <p:spPr>
          <a:xfrm>
            <a:off x="7059774" y="2871816"/>
            <a:ext cx="441826" cy="441826"/>
          </a:xfrm>
          <a:prstGeom prst="mathPlu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加號 23"/>
          <p:cNvSpPr/>
          <p:nvPr/>
        </p:nvSpPr>
        <p:spPr>
          <a:xfrm>
            <a:off x="6494031" y="1219780"/>
            <a:ext cx="441826" cy="441826"/>
          </a:xfrm>
          <a:prstGeom prst="mathPlu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加號 24"/>
          <p:cNvSpPr/>
          <p:nvPr/>
        </p:nvSpPr>
        <p:spPr>
          <a:xfrm>
            <a:off x="4696763" y="558608"/>
            <a:ext cx="441826" cy="441826"/>
          </a:xfrm>
          <a:prstGeom prst="mathPlus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4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4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563638"/>
            <a:ext cx="7272808" cy="8572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en-US" sz="8800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① 工作週誌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843808" y="2859782"/>
            <a:ext cx="4896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en-US" altLang="zh-TW" sz="3500" dirty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-</a:t>
            </a:r>
            <a:r>
              <a:rPr lang="zh-TW" altLang="en-US" sz="3500" dirty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「網路民主與公共論壇</a:t>
            </a:r>
            <a:r>
              <a:rPr lang="zh-TW" altLang="en-US" sz="3500" dirty="0" smtClean="0">
                <a:solidFill>
                  <a:srgbClr val="00B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」</a:t>
            </a:r>
            <a:endParaRPr lang="zh-TW" altLang="en-US" sz="3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一、經營課程社團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7" y="1203599"/>
            <a:ext cx="4898156" cy="3503373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916989" y="1661011"/>
            <a:ext cx="1944216" cy="1152128"/>
            <a:chOff x="6916989" y="1661010"/>
            <a:chExt cx="1944216" cy="1152128"/>
          </a:xfrm>
        </p:grpSpPr>
        <p:sp>
          <p:nvSpPr>
            <p:cNvPr id="6" name="語音泡泡: 圓角矩形 5"/>
            <p:cNvSpPr/>
            <p:nvPr/>
          </p:nvSpPr>
          <p:spPr>
            <a:xfrm rot="492480">
              <a:off x="6916989" y="1661010"/>
              <a:ext cx="1944216" cy="1152128"/>
            </a:xfrm>
            <a:prstGeom prst="wedgeRoundRectCallout">
              <a:avLst>
                <a:gd name="adj1" fmla="val -39254"/>
                <a:gd name="adj2" fmla="val 6977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5" name="文字方塊 4"/>
            <p:cNvSpPr txBox="1"/>
            <p:nvPr/>
          </p:nvSpPr>
          <p:spPr>
            <a:xfrm rot="173001">
              <a:off x="6963380" y="1968546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放檔案以及校外參訪的注意事項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2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二、協助老師課堂事宜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6916990" y="1661011"/>
            <a:ext cx="1977955" cy="1152128"/>
            <a:chOff x="6916989" y="1661010"/>
            <a:chExt cx="1977955" cy="1152128"/>
          </a:xfrm>
        </p:grpSpPr>
        <p:sp>
          <p:nvSpPr>
            <p:cNvPr id="6" name="語音泡泡: 圓角矩形 5"/>
            <p:cNvSpPr/>
            <p:nvPr/>
          </p:nvSpPr>
          <p:spPr>
            <a:xfrm rot="492480">
              <a:off x="6916989" y="1661010"/>
              <a:ext cx="1944216" cy="1152128"/>
            </a:xfrm>
            <a:prstGeom prst="wedgeRoundRectCallout">
              <a:avLst>
                <a:gd name="adj1" fmla="val -39254"/>
                <a:gd name="adj2" fmla="val 6977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5" name="文字方塊 4"/>
            <p:cNvSpPr txBox="1"/>
            <p:nvPr/>
          </p:nvSpPr>
          <p:spPr>
            <a:xfrm rot="522412">
              <a:off x="7094744" y="1913910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與老師討論分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組及工作問題</a:t>
              </a:r>
            </a:p>
          </p:txBody>
        </p:sp>
      </p:grp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860" y="1261863"/>
            <a:ext cx="5211078" cy="33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二、協助老師課堂事宜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423972"/>
            <a:ext cx="3259400" cy="246805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501827"/>
            <a:ext cx="3249783" cy="231234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320" y="1064376"/>
            <a:ext cx="2843712" cy="3795415"/>
          </a:xfrm>
          <a:prstGeom prst="rect">
            <a:avLst/>
          </a:prstGeom>
        </p:spPr>
      </p:pic>
      <p:sp>
        <p:nvSpPr>
          <p:cNvPr id="15" name="箭號: 向左 14"/>
          <p:cNvSpPr/>
          <p:nvPr/>
        </p:nvSpPr>
        <p:spPr>
          <a:xfrm>
            <a:off x="5221511" y="1927036"/>
            <a:ext cx="2592288" cy="1461924"/>
          </a:xfrm>
          <a:prstGeom prst="lef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快速完成表格</a:t>
            </a:r>
          </a:p>
        </p:txBody>
      </p:sp>
    </p:spTree>
    <p:extLst>
      <p:ext uri="{BB962C8B-B14F-4D97-AF65-F5344CB8AC3E}">
        <p14:creationId xmlns:p14="http://schemas.microsoft.com/office/powerpoint/2010/main" val="551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三、協助演講事宜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47615"/>
            <a:ext cx="5783250" cy="27363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372201" y="2067695"/>
            <a:ext cx="1987241" cy="1152128"/>
            <a:chOff x="6372200" y="2067694"/>
            <a:chExt cx="1987241" cy="1152128"/>
          </a:xfrm>
        </p:grpSpPr>
        <p:sp>
          <p:nvSpPr>
            <p:cNvPr id="7" name="語音泡泡: 圓角矩形 6"/>
            <p:cNvSpPr/>
            <p:nvPr/>
          </p:nvSpPr>
          <p:spPr>
            <a:xfrm rot="492480">
              <a:off x="6372200" y="2067694"/>
              <a:ext cx="1944216" cy="1152128"/>
            </a:xfrm>
            <a:prstGeom prst="wedgeRoundRectCallout">
              <a:avLst>
                <a:gd name="adj1" fmla="val -39254"/>
                <a:gd name="adj2" fmla="val 6977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 rot="487770">
              <a:off x="6559241" y="2320591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事先寄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e-mail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給演講者提醒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31590"/>
            <a:ext cx="2651990" cy="3639627"/>
          </a:xfrm>
          <a:prstGeom prst="rect">
            <a:avLst/>
          </a:prstGeom>
        </p:spPr>
      </p:pic>
      <p:sp>
        <p:nvSpPr>
          <p:cNvPr id="12" name="箭號: 向左 11"/>
          <p:cNvSpPr/>
          <p:nvPr/>
        </p:nvSpPr>
        <p:spPr>
          <a:xfrm>
            <a:off x="5221511" y="1927036"/>
            <a:ext cx="2592288" cy="1461924"/>
          </a:xfrm>
          <a:prstGeom prst="lef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印製感謝狀</a:t>
            </a:r>
          </a:p>
        </p:txBody>
      </p:sp>
    </p:spTree>
    <p:extLst>
      <p:ext uri="{BB962C8B-B14F-4D97-AF65-F5344CB8AC3E}">
        <p14:creationId xmlns:p14="http://schemas.microsoft.com/office/powerpoint/2010/main" val="17117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  <p:cond delay="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60" y="1063229"/>
            <a:ext cx="2688880" cy="38065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50" y="1044220"/>
            <a:ext cx="2680606" cy="379510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40" y="1061144"/>
            <a:ext cx="2691826" cy="381075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三、協助演講事宜</a:t>
            </a:r>
          </a:p>
        </p:txBody>
      </p:sp>
      <p:sp>
        <p:nvSpPr>
          <p:cNvPr id="5" name="語音泡泡: 橢圓形 4"/>
          <p:cNvSpPr/>
          <p:nvPr/>
        </p:nvSpPr>
        <p:spPr>
          <a:xfrm>
            <a:off x="5652120" y="1851670"/>
            <a:ext cx="2016224" cy="1440160"/>
          </a:xfrm>
          <a:prstGeom prst="wedgeEllipseCallout">
            <a:avLst>
              <a:gd name="adj1" fmla="val -41619"/>
              <a:gd name="adj2" fmla="val 5138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製作專屬海報</a:t>
            </a:r>
          </a:p>
        </p:txBody>
      </p:sp>
    </p:spTree>
    <p:extLst>
      <p:ext uri="{BB962C8B-B14F-4D97-AF65-F5344CB8AC3E}">
        <p14:creationId xmlns:p14="http://schemas.microsoft.com/office/powerpoint/2010/main" val="40913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272808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四</a:t>
            </a:r>
            <a:r>
              <a:rPr lang="zh-TW" altLang="en-US" b="1" dirty="0" smtClean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、協助</a:t>
            </a:r>
            <a:r>
              <a:rPr lang="zh-TW" altLang="en-US" b="1" dirty="0">
                <a:solidFill>
                  <a:srgbClr val="FF99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課程網站製作</a:t>
            </a:r>
            <a:endParaRPr lang="zh-TW" altLang="en-US" b="1" dirty="0">
              <a:solidFill>
                <a:srgbClr val="FF99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6" name="圖片 5" descr="未命名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91236"/>
            <a:ext cx="5806248" cy="1800200"/>
          </a:xfrm>
          <a:prstGeom prst="rect">
            <a:avLst/>
          </a:prstGeom>
          <a:noFill/>
        </p:spPr>
      </p:pic>
      <p:grpSp>
        <p:nvGrpSpPr>
          <p:cNvPr id="10" name="群組 9"/>
          <p:cNvGrpSpPr/>
          <p:nvPr/>
        </p:nvGrpSpPr>
        <p:grpSpPr>
          <a:xfrm>
            <a:off x="2771800" y="3651870"/>
            <a:ext cx="3096344" cy="810690"/>
            <a:chOff x="2771800" y="3561260"/>
            <a:chExt cx="3384376" cy="936104"/>
          </a:xfrm>
        </p:grpSpPr>
        <p:sp>
          <p:nvSpPr>
            <p:cNvPr id="8" name="圓角矩形圖說文字 7"/>
            <p:cNvSpPr/>
            <p:nvPr/>
          </p:nvSpPr>
          <p:spPr>
            <a:xfrm rot="10800000">
              <a:off x="2771800" y="3561260"/>
              <a:ext cx="3384376" cy="936104"/>
            </a:xfrm>
            <a:prstGeom prst="wedgeRoundRectCallout">
              <a:avLst>
                <a:gd name="adj1" fmla="val -35097"/>
                <a:gd name="adj2" fmla="val 7523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071225" y="3838277"/>
              <a:ext cx="2785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設計網站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Banner</a:t>
              </a:r>
              <a:endPara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0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311</Words>
  <Application>Microsoft Office PowerPoint</Application>
  <PresentationFormat>如螢幕大小 (16:9)</PresentationFormat>
  <Paragraphs>74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Arial</vt:lpstr>
      <vt:lpstr>新細明體</vt:lpstr>
      <vt:lpstr>華康兒風體W4(P)</vt:lpstr>
      <vt:lpstr>微軟正黑體</vt:lpstr>
      <vt:lpstr>Calibri</vt:lpstr>
      <vt:lpstr>Office 佈景主題</vt:lpstr>
      <vt:lpstr>「TA總動員，    雅蓁去哪兒!?」</vt:lpstr>
      <vt:lpstr>目錄</vt:lpstr>
      <vt:lpstr>① 工作週誌</vt:lpstr>
      <vt:lpstr>一、經營課程社團</vt:lpstr>
      <vt:lpstr>二、協助老師課堂事宜</vt:lpstr>
      <vt:lpstr>二、協助老師課堂事宜</vt:lpstr>
      <vt:lpstr>三、協助演講事宜</vt:lpstr>
      <vt:lpstr>三、協助演講事宜</vt:lpstr>
      <vt:lpstr>四、協助課程網站製作</vt:lpstr>
      <vt:lpstr>五、協助相關經費核銷</vt:lpstr>
      <vt:lpstr>六、協助參訪事宜</vt:lpstr>
      <vt:lpstr>七、定期紀錄</vt:lpstr>
      <vt:lpstr>七、定期紀錄</vt:lpstr>
      <vt:lpstr>八、製作期初與期末成果影片</vt:lpstr>
      <vt:lpstr>九、期末發表會文宣製作</vt:lpstr>
      <vt:lpstr>九、期末發表會文宣製作</vt:lpstr>
      <vt:lpstr>九、期末發表會文宣製作</vt:lpstr>
      <vt:lpstr>十、協助製作課程紀念手冊</vt:lpstr>
      <vt:lpstr>十一、期末發表會統籌</vt:lpstr>
      <vt:lpstr>② 與同學互動</vt:lpstr>
      <vt:lpstr>一、每周到班跟課</vt:lpstr>
      <vt:lpstr>一、每周到班跟課</vt:lpstr>
      <vt:lpstr>一、每周到班跟課</vt:lpstr>
      <vt:lpstr>二、利用網路平台與同學互動</vt:lpstr>
      <vt:lpstr>二、利用網路平台</vt:lpstr>
      <vt:lpstr>二、利用網路平台</vt:lpstr>
      <vt:lpstr> ③最後，      我學到了…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julia</dc:creator>
  <cp:lastModifiedBy>julia</cp:lastModifiedBy>
  <cp:revision>74</cp:revision>
  <dcterms:created xsi:type="dcterms:W3CDTF">2017-04-12T15:36:08Z</dcterms:created>
  <dcterms:modified xsi:type="dcterms:W3CDTF">2017-10-05T01:39:56Z</dcterms:modified>
</cp:coreProperties>
</file>